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59"/>
  </p:notesMasterIdLst>
  <p:sldIdLst>
    <p:sldId id="316" r:id="rId5"/>
    <p:sldId id="341" r:id="rId6"/>
    <p:sldId id="353" r:id="rId7"/>
    <p:sldId id="331" r:id="rId8"/>
    <p:sldId id="334" r:id="rId9"/>
    <p:sldId id="336" r:id="rId10"/>
    <p:sldId id="337" r:id="rId11"/>
    <p:sldId id="338" r:id="rId12"/>
    <p:sldId id="339" r:id="rId13"/>
    <p:sldId id="328" r:id="rId14"/>
    <p:sldId id="342" r:id="rId15"/>
    <p:sldId id="309" r:id="rId16"/>
    <p:sldId id="308" r:id="rId17"/>
    <p:sldId id="310" r:id="rId18"/>
    <p:sldId id="354" r:id="rId19"/>
    <p:sldId id="284" r:id="rId20"/>
    <p:sldId id="285" r:id="rId21"/>
    <p:sldId id="303" r:id="rId22"/>
    <p:sldId id="259" r:id="rId23"/>
    <p:sldId id="269" r:id="rId24"/>
    <p:sldId id="294" r:id="rId25"/>
    <p:sldId id="304" r:id="rId26"/>
    <p:sldId id="355" r:id="rId27"/>
    <p:sldId id="267" r:id="rId28"/>
    <p:sldId id="279" r:id="rId29"/>
    <p:sldId id="278" r:id="rId30"/>
    <p:sldId id="275" r:id="rId31"/>
    <p:sldId id="277" r:id="rId32"/>
    <p:sldId id="280" r:id="rId33"/>
    <p:sldId id="283" r:id="rId34"/>
    <p:sldId id="274" r:id="rId35"/>
    <p:sldId id="276" r:id="rId36"/>
    <p:sldId id="281" r:id="rId37"/>
    <p:sldId id="271" r:id="rId38"/>
    <p:sldId id="270" r:id="rId39"/>
    <p:sldId id="273" r:id="rId40"/>
    <p:sldId id="272" r:id="rId41"/>
    <p:sldId id="319" r:id="rId42"/>
    <p:sldId id="296" r:id="rId43"/>
    <p:sldId id="314" r:id="rId44"/>
    <p:sldId id="313" r:id="rId45"/>
    <p:sldId id="356" r:id="rId46"/>
    <p:sldId id="263" r:id="rId47"/>
    <p:sldId id="266" r:id="rId48"/>
    <p:sldId id="265" r:id="rId49"/>
    <p:sldId id="264" r:id="rId50"/>
    <p:sldId id="320" r:id="rId51"/>
    <p:sldId id="322" r:id="rId52"/>
    <p:sldId id="321" r:id="rId53"/>
    <p:sldId id="261" r:id="rId54"/>
    <p:sldId id="306" r:id="rId55"/>
    <p:sldId id="262" r:id="rId56"/>
    <p:sldId id="307" r:id="rId57"/>
    <p:sldId id="357" r:id="rId5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AAAE2-DF70-E53E-3108-F24C980A0D46}" name="Jill Schietse" initials="JS" userId="S::jill.schietse@ugent.be::f8c6456c-f1a1-438b-a48a-34415e105b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ill Schietse" initials="JS" lastIdx="1" clrIdx="0">
    <p:extLst>
      <p:ext uri="{19B8F6BF-5375-455C-9EA6-DF929625EA0E}">
        <p15:presenceInfo xmlns:p15="http://schemas.microsoft.com/office/powerpoint/2012/main" userId="S-1-5-21-4030456262-320625612-449655040-319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EA087-B472-1B2A-D283-E009E787759E}" v="356" dt="2023-12-06T20:01:18.994"/>
    <p1510:client id="{65918FAC-CECA-62CC-750B-3167041458AE}" v="50" dt="2023-12-04T16:14:27.504"/>
    <p1510:client id="{7DC35B10-9F34-8719-F7AB-9D2DC310883D}" v="407" dt="2023-12-06T20:15:00.217"/>
    <p1510:client id="{D28AA59E-4925-4039-B4DD-B92D9690E68B}" v="83" dt="2023-12-06T18:21:02.667"/>
  </p1510:revLst>
</p1510:revInfo>
</file>

<file path=ppt/tableStyles.xml><?xml version="1.0" encoding="utf-8"?>
<a:tblStyleLst xmlns:a="http://schemas.openxmlformats.org/drawingml/2006/main" def="{AE0BEFCB-D3CE-4C87-B88F-1A8654986904}">
  <a:tblStyle styleId="{AE0BEFCB-D3CE-4C87-B88F-1A86549869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76" autoAdjust="0"/>
  </p:normalViewPr>
  <p:slideViewPr>
    <p:cSldViewPr snapToGrid="0">
      <p:cViewPr>
        <p:scale>
          <a:sx n="86" d="100"/>
          <a:sy n="86" d="100"/>
        </p:scale>
        <p:origin x="1354" y="-1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Dumon" userId="S::eva.dumon@ugent.be::c4cb5201-0364-4d04-bc22-06b33b9400d8" providerId="AD" clId="Web-{7DC35B10-9F34-8719-F7AB-9D2DC310883D}"/>
    <pc:docChg chg="addSld delSld modSld">
      <pc:chgData name="Eva Dumon" userId="S::eva.dumon@ugent.be::c4cb5201-0364-4d04-bc22-06b33b9400d8" providerId="AD" clId="Web-{7DC35B10-9F34-8719-F7AB-9D2DC310883D}" dt="2023-12-06T20:14:59.920" v="224" actId="20577"/>
      <pc:docMkLst>
        <pc:docMk/>
      </pc:docMkLst>
      <pc:sldChg chg="modSp">
        <pc:chgData name="Eva Dumon" userId="S::eva.dumon@ugent.be::c4cb5201-0364-4d04-bc22-06b33b9400d8" providerId="AD" clId="Web-{7DC35B10-9F34-8719-F7AB-9D2DC310883D}" dt="2023-12-06T20:08:21.016" v="30" actId="20577"/>
        <pc:sldMkLst>
          <pc:docMk/>
          <pc:sldMk cId="1831686121" sldId="259"/>
        </pc:sldMkLst>
        <pc:spChg chg="mod">
          <ac:chgData name="Eva Dumon" userId="S::eva.dumon@ugent.be::c4cb5201-0364-4d04-bc22-06b33b9400d8" providerId="AD" clId="Web-{7DC35B10-9F34-8719-F7AB-9D2DC310883D}" dt="2023-12-06T20:08:21.016" v="30" actId="20577"/>
          <ac:spMkLst>
            <pc:docMk/>
            <pc:sldMk cId="1831686121" sldId="259"/>
            <ac:spMk id="9" creationId="{43159E1B-E6AF-4362-9EEF-52E6B9C61FDC}"/>
          </ac:spMkLst>
        </pc:spChg>
      </pc:sldChg>
      <pc:sldChg chg="modSp">
        <pc:chgData name="Eva Dumon" userId="S::eva.dumon@ugent.be::c4cb5201-0364-4d04-bc22-06b33b9400d8" providerId="AD" clId="Web-{7DC35B10-9F34-8719-F7AB-9D2DC310883D}" dt="2023-12-06T20:10:06.347" v="39" actId="1076"/>
        <pc:sldMkLst>
          <pc:docMk/>
          <pc:sldMk cId="2778796604" sldId="262"/>
        </pc:sldMkLst>
        <pc:spChg chg="mod">
          <ac:chgData name="Eva Dumon" userId="S::eva.dumon@ugent.be::c4cb5201-0364-4d04-bc22-06b33b9400d8" providerId="AD" clId="Web-{7DC35B10-9F34-8719-F7AB-9D2DC310883D}" dt="2023-12-06T20:10:06.347" v="39" actId="1076"/>
          <ac:spMkLst>
            <pc:docMk/>
            <pc:sldMk cId="2778796604" sldId="262"/>
            <ac:spMk id="5" creationId="{D0A93BCE-0F01-4A2F-861F-6E880DDA3549}"/>
          </ac:spMkLst>
        </pc:spChg>
      </pc:sldChg>
      <pc:sldChg chg="modSp">
        <pc:chgData name="Eva Dumon" userId="S::eva.dumon@ugent.be::c4cb5201-0364-4d04-bc22-06b33b9400d8" providerId="AD" clId="Web-{7DC35B10-9F34-8719-F7AB-9D2DC310883D}" dt="2023-12-06T20:08:12.656" v="25" actId="20577"/>
        <pc:sldMkLst>
          <pc:docMk/>
          <pc:sldMk cId="1138216215" sldId="269"/>
        </pc:sldMkLst>
        <pc:spChg chg="mod">
          <ac:chgData name="Eva Dumon" userId="S::eva.dumon@ugent.be::c4cb5201-0364-4d04-bc22-06b33b9400d8" providerId="AD" clId="Web-{7DC35B10-9F34-8719-F7AB-9D2DC310883D}" dt="2023-12-06T20:08:12.656" v="25" actId="20577"/>
          <ac:spMkLst>
            <pc:docMk/>
            <pc:sldMk cId="1138216215" sldId="269"/>
            <ac:spMk id="9" creationId="{E310BA0F-1F46-4BA2-BC9F-CE6E66111ACD}"/>
          </ac:spMkLst>
        </pc:spChg>
      </pc:sldChg>
      <pc:sldChg chg="modNotes">
        <pc:chgData name="Eva Dumon" userId="S::eva.dumon@ugent.be::c4cb5201-0364-4d04-bc22-06b33b9400d8" providerId="AD" clId="Web-{7DC35B10-9F34-8719-F7AB-9D2DC310883D}" dt="2023-12-06T20:05:26.994" v="10"/>
        <pc:sldMkLst>
          <pc:docMk/>
          <pc:sldMk cId="2446589236" sldId="284"/>
        </pc:sldMkLst>
      </pc:sldChg>
      <pc:sldChg chg="modSp">
        <pc:chgData name="Eva Dumon" userId="S::eva.dumon@ugent.be::c4cb5201-0364-4d04-bc22-06b33b9400d8" providerId="AD" clId="Web-{7DC35B10-9F34-8719-F7AB-9D2DC310883D}" dt="2023-12-06T20:06:53.638" v="20" actId="20577"/>
        <pc:sldMkLst>
          <pc:docMk/>
          <pc:sldMk cId="4054446855" sldId="294"/>
        </pc:sldMkLst>
        <pc:spChg chg="mod">
          <ac:chgData name="Eva Dumon" userId="S::eva.dumon@ugent.be::c4cb5201-0364-4d04-bc22-06b33b9400d8" providerId="AD" clId="Web-{7DC35B10-9F34-8719-F7AB-9D2DC310883D}" dt="2023-12-06T20:06:53.638" v="20" actId="20577"/>
          <ac:spMkLst>
            <pc:docMk/>
            <pc:sldMk cId="4054446855" sldId="294"/>
            <ac:spMk id="8" creationId="{412279AE-504E-4B37-8DB3-3FDEAA65D310}"/>
          </ac:spMkLst>
        </pc:spChg>
      </pc:sldChg>
      <pc:sldChg chg="modSp">
        <pc:chgData name="Eva Dumon" userId="S::eva.dumon@ugent.be::c4cb5201-0364-4d04-bc22-06b33b9400d8" providerId="AD" clId="Web-{7DC35B10-9F34-8719-F7AB-9D2DC310883D}" dt="2023-12-06T20:06:18.558" v="15" actId="20577"/>
        <pc:sldMkLst>
          <pc:docMk/>
          <pc:sldMk cId="347610151" sldId="304"/>
        </pc:sldMkLst>
        <pc:spChg chg="mod">
          <ac:chgData name="Eva Dumon" userId="S::eva.dumon@ugent.be::c4cb5201-0364-4d04-bc22-06b33b9400d8" providerId="AD" clId="Web-{7DC35B10-9F34-8719-F7AB-9D2DC310883D}" dt="2023-12-06T20:06:18.558" v="15" actId="20577"/>
          <ac:spMkLst>
            <pc:docMk/>
            <pc:sldMk cId="347610151" sldId="304"/>
            <ac:spMk id="3" creationId="{5435FB66-FA9C-419D-8F69-78160DD81D2C}"/>
          </ac:spMkLst>
        </pc:spChg>
      </pc:sldChg>
      <pc:sldChg chg="modSp">
        <pc:chgData name="Eva Dumon" userId="S::eva.dumon@ugent.be::c4cb5201-0364-4d04-bc22-06b33b9400d8" providerId="AD" clId="Web-{7DC35B10-9F34-8719-F7AB-9D2DC310883D}" dt="2023-12-06T20:14:59.920" v="224" actId="20577"/>
        <pc:sldMkLst>
          <pc:docMk/>
          <pc:sldMk cId="1772181282" sldId="316"/>
        </pc:sldMkLst>
        <pc:spChg chg="mod">
          <ac:chgData name="Eva Dumon" userId="S::eva.dumon@ugent.be::c4cb5201-0364-4d04-bc22-06b33b9400d8" providerId="AD" clId="Web-{7DC35B10-9F34-8719-F7AB-9D2DC310883D}" dt="2023-12-06T20:14:29.154" v="207" actId="20577"/>
          <ac:spMkLst>
            <pc:docMk/>
            <pc:sldMk cId="1772181282" sldId="316"/>
            <ac:spMk id="2" creationId="{237DCDA8-7764-480A-8BAE-AC0C76D8AF22}"/>
          </ac:spMkLst>
        </pc:spChg>
        <pc:spChg chg="mod">
          <ac:chgData name="Eva Dumon" userId="S::eva.dumon@ugent.be::c4cb5201-0364-4d04-bc22-06b33b9400d8" providerId="AD" clId="Web-{7DC35B10-9F34-8719-F7AB-9D2DC310883D}" dt="2023-12-06T20:14:59.920" v="224" actId="20577"/>
          <ac:spMkLst>
            <pc:docMk/>
            <pc:sldMk cId="1772181282" sldId="316"/>
            <ac:spMk id="4" creationId="{5CD50249-C4ED-4B0D-A249-26CDCBBE5676}"/>
          </ac:spMkLst>
        </pc:spChg>
      </pc:sldChg>
      <pc:sldChg chg="modNotes">
        <pc:chgData name="Eva Dumon" userId="S::eva.dumon@ugent.be::c4cb5201-0364-4d04-bc22-06b33b9400d8" providerId="AD" clId="Web-{7DC35B10-9F34-8719-F7AB-9D2DC310883D}" dt="2023-12-06T20:03:42.709" v="1"/>
        <pc:sldMkLst>
          <pc:docMk/>
          <pc:sldMk cId="1205912578" sldId="338"/>
        </pc:sldMkLst>
      </pc:sldChg>
      <pc:sldChg chg="modSp">
        <pc:chgData name="Eva Dumon" userId="S::eva.dumon@ugent.be::c4cb5201-0364-4d04-bc22-06b33b9400d8" providerId="AD" clId="Web-{7DC35B10-9F34-8719-F7AB-9D2DC310883D}" dt="2023-12-06T20:05:11.212" v="7" actId="20577"/>
        <pc:sldMkLst>
          <pc:docMk/>
          <pc:sldMk cId="1925694169" sldId="354"/>
        </pc:sldMkLst>
        <pc:spChg chg="mod">
          <ac:chgData name="Eva Dumon" userId="S::eva.dumon@ugent.be::c4cb5201-0364-4d04-bc22-06b33b9400d8" providerId="AD" clId="Web-{7DC35B10-9F34-8719-F7AB-9D2DC310883D}" dt="2023-12-06T20:05:11.212" v="7" actId="20577"/>
          <ac:spMkLst>
            <pc:docMk/>
            <pc:sldMk cId="1925694169" sldId="354"/>
            <ac:spMk id="2" creationId="{237DCDA8-7764-480A-8BAE-AC0C76D8AF22}"/>
          </ac:spMkLst>
        </pc:spChg>
      </pc:sldChg>
      <pc:sldChg chg="modSp add del replId">
        <pc:chgData name="Eva Dumon" userId="S::eva.dumon@ugent.be::c4cb5201-0364-4d04-bc22-06b33b9400d8" providerId="AD" clId="Web-{7DC35B10-9F34-8719-F7AB-9D2DC310883D}" dt="2023-12-06T20:13:55.106" v="196" actId="20577"/>
        <pc:sldMkLst>
          <pc:docMk/>
          <pc:sldMk cId="929545691" sldId="357"/>
        </pc:sldMkLst>
        <pc:spChg chg="mod">
          <ac:chgData name="Eva Dumon" userId="S::eva.dumon@ugent.be::c4cb5201-0364-4d04-bc22-06b33b9400d8" providerId="AD" clId="Web-{7DC35B10-9F34-8719-F7AB-9D2DC310883D}" dt="2023-12-06T20:13:55.106" v="196" actId="20577"/>
          <ac:spMkLst>
            <pc:docMk/>
            <pc:sldMk cId="929545691" sldId="357"/>
            <ac:spMk id="2" creationId="{237DCDA8-7764-480A-8BAE-AC0C76D8AF22}"/>
          </ac:spMkLst>
        </pc:spChg>
        <pc:spChg chg="mod">
          <ac:chgData name="Eva Dumon" userId="S::eva.dumon@ugent.be::c4cb5201-0364-4d04-bc22-06b33b9400d8" providerId="AD" clId="Web-{7DC35B10-9F34-8719-F7AB-9D2DC310883D}" dt="2023-12-06T20:12:45.197" v="129" actId="20577"/>
          <ac:spMkLst>
            <pc:docMk/>
            <pc:sldMk cId="929545691" sldId="357"/>
            <ac:spMk id="4" creationId="{5CD50249-C4ED-4B0D-A249-26CDCBBE56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tegek.be/psychische-problemen/hulp-nodig/kinderen-en-jongeren/hulplijnen-voor-jongere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tegek.be/psychische-problemen/hulp-nodig/kinderen-en-jongeren/hulplijnen-voor-jongere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icode.org/emoji/charts/full-emoji-lis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BE" dirty="0"/>
          </a:p>
        </p:txBody>
      </p:sp>
    </p:spTree>
    <p:extLst>
      <p:ext uri="{BB962C8B-B14F-4D97-AF65-F5344CB8AC3E}">
        <p14:creationId xmlns:p14="http://schemas.microsoft.com/office/powerpoint/2010/main" val="116326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dirty="0"/>
              <a:t>Je hebt gedachten over zelfmoord, denk je dan ook soms na over hoe je dit zou doen?</a:t>
            </a:r>
            <a:endParaRPr lang="nl-BE" dirty="0"/>
          </a:p>
          <a:p>
            <a:pPr>
              <a:buNone/>
            </a:pPr>
            <a:r>
              <a:rPr lang="nl-BE" dirty="0"/>
              <a:t>Indien geen plan: je hebt geen plan maar wel gedachten, wat zorgt ervoor dat je die gedachten hebt?</a:t>
            </a:r>
          </a:p>
          <a:p>
            <a:pPr>
              <a:buNone/>
            </a:pPr>
            <a:r>
              <a:rPr lang="nl-BE" dirty="0"/>
              <a:t>Indien plan: </a:t>
            </a:r>
          </a:p>
          <a:p>
            <a:pPr marL="1085850" lvl="1" indent="-171450"/>
            <a:r>
              <a:rPr lang="nl-BE" dirty="0"/>
              <a:t>Heb je dan ook een idee over wanneer je dit zou doen? </a:t>
            </a:r>
          </a:p>
          <a:p>
            <a:pPr marL="1085850" lvl="1" indent="-171450"/>
            <a:r>
              <a:rPr lang="nl-BE" dirty="0"/>
              <a:t>Twijfel je over dit plan of is het iets wat voor jou vaststaat? </a:t>
            </a:r>
          </a:p>
          <a:p>
            <a:pPr marL="1085850" lvl="1" indent="-171450"/>
            <a:r>
              <a:rPr lang="nl-BE" dirty="0"/>
              <a:t>Wat zijn dingen die je tegenhouden? </a:t>
            </a:r>
          </a:p>
          <a:p>
            <a:pPr marL="1085850" lvl="1" indent="-171450"/>
            <a:r>
              <a:rPr lang="nl-BE" dirty="0"/>
              <a:t>Wat zorgt ervoor dat je die gedachten en plannen hebt?</a:t>
            </a:r>
          </a:p>
          <a:p>
            <a:pPr marL="158750" indent="0">
              <a:buNone/>
            </a:pPr>
            <a:endParaRPr lang="nl-BE" dirty="0"/>
          </a:p>
          <a:p>
            <a:pPr marL="158750" indent="0">
              <a:buNone/>
            </a:pPr>
            <a:endParaRPr lang="nl-BE"/>
          </a:p>
          <a:p>
            <a:pPr>
              <a:buNone/>
            </a:pPr>
            <a:endParaRPr lang="en-US">
              <a:latin typeface="Calibri"/>
              <a:cs typeface="Calibri"/>
            </a:endParaRPr>
          </a:p>
        </p:txBody>
      </p:sp>
    </p:spTree>
    <p:extLst>
      <p:ext uri="{BB962C8B-B14F-4D97-AF65-F5344CB8AC3E}">
        <p14:creationId xmlns:p14="http://schemas.microsoft.com/office/powerpoint/2010/main" val="309031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dirty="0"/>
              <a:t> Over zelfmoord bestaan er heel wat ideeën en ik wil eens bekijken hoe jij dit ziet. Ik toon telkens twee kaarten, die tegenstrijdig zijn t.o.v. elkaar. In wat herken jij jezelf het meest? </a:t>
            </a:r>
            <a:r>
              <a:rPr lang="nl-BE" b="1" i="0" u="none" strike="noStrike" cap="none" dirty="0">
                <a:effectLst/>
                <a:sym typeface="Arial"/>
              </a:rPr>
              <a:t>Nadien zullen we dit samen bespreken.</a:t>
            </a:r>
            <a:endParaRPr lang="nl-BE" dirty="0"/>
          </a:p>
          <a:p>
            <a:pPr marL="158750" indent="0">
              <a:buNone/>
            </a:pPr>
            <a:endParaRPr lang="nl-BE" b="1" dirty="0"/>
          </a:p>
          <a:p>
            <a:pPr marL="158750" indent="0">
              <a:buNone/>
            </a:pPr>
            <a:r>
              <a:rPr lang="nl-BE" i="1" dirty="0"/>
              <a:t>Instructie voor de hulpverlener: Aan de hand van de stellingenkaarten, leert de jongere meer over zelfdoding en de bijhorende gedachten. Toon de kaarten per set (4 x 2 kaarten) aan de jongere en laat hem telkens kiezen welke stelling het meest aansluit bij hoe hij denkt. Ga in gesprek over de stellingen en geef correcte (en waar mogelijk hoopgevende) informatie mee.</a:t>
            </a:r>
          </a:p>
          <a:p>
            <a:pPr>
              <a:buNone/>
            </a:pPr>
            <a:r>
              <a:rPr lang="nl-BE" dirty="0"/>
              <a:t>Bij de eerste twee kaarten pols je of ze zich alleen voelen met deze gedachten, geef aan dat ze niet de enige zijn met deze gedachten en link eventueel naar de prevalentie. Meer info hierover vind je in het deel prevalentie in de richtlijn.</a:t>
            </a:r>
          </a:p>
          <a:p>
            <a:pPr>
              <a:buNone/>
            </a:pPr>
            <a:endParaRPr lang="nl-BE" dirty="0"/>
          </a:p>
          <a:p>
            <a:pPr marL="158750" indent="0">
              <a:buNone/>
            </a:pPr>
            <a:endParaRPr lang="nl-BE" i="1" dirty="0"/>
          </a:p>
        </p:txBody>
      </p:sp>
    </p:spTree>
    <p:extLst>
      <p:ext uri="{BB962C8B-B14F-4D97-AF65-F5344CB8AC3E}">
        <p14:creationId xmlns:p14="http://schemas.microsoft.com/office/powerpoint/2010/main" val="312043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615950" indent="0">
              <a:buNone/>
            </a:pPr>
            <a:r>
              <a:rPr lang="nl-BE" b="1" dirty="0"/>
              <a:t>In wat herken jij jezelf het meest? Nadien zullen we dit samen bespreken.</a:t>
            </a:r>
            <a:endParaRPr lang="nl-BE" dirty="0"/>
          </a:p>
          <a:p>
            <a:pPr marL="615950" indent="0">
              <a:buNone/>
            </a:pPr>
            <a:endParaRPr lang="nl-BE" dirty="0"/>
          </a:p>
          <a:p>
            <a:pPr marL="615950" indent="0">
              <a:buNone/>
            </a:pPr>
            <a:r>
              <a:rPr lang="nl-BE" i="1" dirty="0"/>
              <a:t>Instructie voor de hulpverlener: Aan de hand van de stellingenkaarten, leert de jongere meer over zelfdoding en de bijhorende gedachten. Toon de kaarten per set (4 x 2 kaarten) aan de jongere en laat hem telkens kiezen welke stelling het meest aansluit bij hoe hij denkt. Ga in gesprek over de stellingen en geef correcte (en waar mogelijk hoopgevende) informatie mee</a:t>
            </a:r>
            <a:endParaRPr lang="en-US" i="1" dirty="0"/>
          </a:p>
          <a:p>
            <a:pPr marL="615950" indent="0">
              <a:buNone/>
            </a:pPr>
            <a:r>
              <a:rPr lang="nl-BE" i="1" dirty="0"/>
              <a:t>Bij deze kaarten motiveer je de jongere om over zelfmoord te praten. "Met zelfmoordgedachten blijf je best niet alleen zitten. Het is belangrijk om mensen in je omgeving te vinden die je hierin kunnen steunen. Praten helpt. Iemand hoeft je gedachten en gevoelens misschien niet helemaal te begrijpen om je te kunnen steunen."</a:t>
            </a:r>
            <a:endParaRPr lang="en-US" i="1" dirty="0"/>
          </a:p>
        </p:txBody>
      </p:sp>
    </p:spTree>
    <p:extLst>
      <p:ext uri="{BB962C8B-B14F-4D97-AF65-F5344CB8AC3E}">
        <p14:creationId xmlns:p14="http://schemas.microsoft.com/office/powerpoint/2010/main" val="330584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BE" b="1" dirty="0"/>
              <a:t>In wat herken jij jezelf het meest? Nadien zullen we dit samen bespreken.</a:t>
            </a:r>
            <a:endParaRPr lang="en-US" i="1" dirty="0"/>
          </a:p>
          <a:p>
            <a:pPr marL="158750" indent="0">
              <a:buNone/>
            </a:pPr>
            <a:endParaRPr lang="nl-BE" i="1" dirty="0"/>
          </a:p>
          <a:p>
            <a:pPr marL="158750" indent="0">
              <a:buNone/>
            </a:pPr>
            <a:r>
              <a:rPr lang="nl-BE" i="1" dirty="0"/>
              <a:t>Instructie voor de hulpverlener: Aan de hand van de stellingenkaarten, leert de jongere meer over zelfdoding en de bijhorende gedachten. Toon de kaarten per set (4 x 2 kaarten) aan de jongere en laat hem telkens kiezen welke stelling het meest aansluit bij hoe hij denkt. Ga in gesprek over de stellingen en geef correcte (en waar mogelijk hoopgevende) informatie mee</a:t>
            </a:r>
            <a:endParaRPr lang="en-US" i="1" dirty="0"/>
          </a:p>
          <a:p>
            <a:pPr marL="158750" indent="0">
              <a:buNone/>
            </a:pPr>
            <a:r>
              <a:rPr lang="nl-BE" i="1" dirty="0"/>
              <a:t>Bij deze kaarten geef je aan dat je jongere een aantal zaken kan doen om meer vat te krijgen op zijn gedachten. "Er zijn dingen die je alleen of samen met anderen kan doen om meer vat te krijgen op deze gedachten".</a:t>
            </a:r>
            <a:endParaRPr lang="en-US" i="1"/>
          </a:p>
        </p:txBody>
      </p:sp>
    </p:spTree>
    <p:extLst>
      <p:ext uri="{BB962C8B-B14F-4D97-AF65-F5344CB8AC3E}">
        <p14:creationId xmlns:p14="http://schemas.microsoft.com/office/powerpoint/2010/main" val="221641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BE" b="1" dirty="0"/>
              <a:t>In wat herken jij jezelf het meest? Nadien zullen we dit samen bespreken.</a:t>
            </a:r>
            <a:endParaRPr lang="en-US" dirty="0"/>
          </a:p>
          <a:p>
            <a:pPr marL="158750" indent="0">
              <a:buNone/>
            </a:pPr>
            <a:endParaRPr lang="nl-BE" i="1" dirty="0"/>
          </a:p>
          <a:p>
            <a:pPr marL="158750" indent="0">
              <a:buNone/>
            </a:pPr>
            <a:r>
              <a:rPr lang="nl-BE" i="1"/>
              <a:t>Instructie voor de hulpverlener: Aan de hand van de stellingenkaarten, leert de jongere meer over zelfdoding en de bijhorende gedachten. Toon de kaarten per set (4 x 2 kaarten) aan de jongere en laat hem telkens kiezen welke stelling het meest aansluit bij hoe hij denkt. Ga in gesprek over de stellingen en geef correcte (en waar mogelijk hoopgevende) informatie mee</a:t>
            </a:r>
          </a:p>
          <a:p>
            <a:pPr marL="158750" indent="0">
              <a:buNone/>
            </a:pPr>
            <a:r>
              <a:rPr lang="nl-BE" i="1" dirty="0"/>
              <a:t>Bij deze laatste twee kaarten geef je aan dat er betere momenten zullen komen. "</a:t>
            </a:r>
            <a:r>
              <a:rPr lang="nl-BE" i="1"/>
              <a:t>Zelfmoordgedachten zijn meestal heel wisselend. Op sommige momenten zijn ze heel erg aanwezig, op andere momenten zijn ze er niet. Meestal zijn die gedachten tijdelijk. "</a:t>
            </a:r>
            <a:endParaRPr lang="nl-NL" i="1"/>
          </a:p>
        </p:txBody>
      </p:sp>
    </p:spTree>
    <p:extLst>
      <p:ext uri="{BB962C8B-B14F-4D97-AF65-F5344CB8AC3E}">
        <p14:creationId xmlns:p14="http://schemas.microsoft.com/office/powerpoint/2010/main" val="346902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BE" dirty="0"/>
              <a:t>In deze module ga je dieper in op het Safety plan en probeer je de nodige informatie te bekomen om het plan concreet en op maat van de jongere in te vullen. </a:t>
            </a:r>
            <a:endParaRPr lang="nl-NL" dirty="0"/>
          </a:p>
          <a:p>
            <a:pPr marL="158750" indent="0">
              <a:buNone/>
            </a:pPr>
            <a:endParaRPr lang="nl-BE" dirty="0"/>
          </a:p>
          <a:p>
            <a:pPr>
              <a:buNone/>
            </a:pPr>
            <a:r>
              <a:rPr lang="nl-BE" b="1" u="sng" dirty="0"/>
              <a:t>Instructie voor de hulpverlener</a:t>
            </a:r>
            <a:r>
              <a:rPr lang="nl-BE" dirty="0"/>
              <a:t> </a:t>
            </a:r>
          </a:p>
          <a:p>
            <a:pPr>
              <a:buNone/>
            </a:pPr>
            <a:r>
              <a:rPr lang="nl-BE" dirty="0"/>
              <a:t>Er zijn 7 stappen binnen het Safety Plan overloop dit stap voor stap met de jongere. Probeer dit zo concreet mogelijk en aangepast aan de situatie van de jongere in te vullen. Het Safety Plan is een veiligheidsplan dat de jongere in verschillende stappen helpt om een crisis te overbruggen. Op zo’n moment kan de jongere niet meer nadenken en dient het plan zo gebruiksvriendelijk en concreet mogelijk te zijn. De jongere dient dus op voorhand na te denken over een mogelijke crisis en wat helpend zou zijn. Indien nodig kan je als hulpverlener op basis van de vorige delen/ modules suggesties doen om de jongere op weg te helpen. </a:t>
            </a:r>
          </a:p>
          <a:p>
            <a:pPr>
              <a:buNone/>
            </a:pPr>
            <a:r>
              <a:rPr lang="nl-BE"/>
              <a:t>Speel als hulpverlener ook in op de motivatie van de jongere om dit plan toe te passen.</a:t>
            </a:r>
          </a:p>
          <a:p>
            <a:pPr>
              <a:buNone/>
            </a:pPr>
            <a:r>
              <a:rPr lang="nl-BE"/>
              <a:t>Als hulpverlener kies je zelf in welke mate je de metafoor (golven, reddingsvest, reddingsboei) toepast of hoe je de modules integreert in je therapie. Stem de materialen af op de jongere. </a:t>
            </a:r>
          </a:p>
          <a:p>
            <a:pPr marL="158750" indent="0">
              <a:buNone/>
            </a:pPr>
            <a:endParaRPr lang="nl-BE" dirty="0"/>
          </a:p>
        </p:txBody>
      </p:sp>
    </p:spTree>
    <p:extLst>
      <p:ext uri="{BB962C8B-B14F-4D97-AF65-F5344CB8AC3E}">
        <p14:creationId xmlns:p14="http://schemas.microsoft.com/office/powerpoint/2010/main" val="269548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BE" b="1" u="sng" dirty="0"/>
              <a:t>Uitleg</a:t>
            </a:r>
            <a:r>
              <a:rPr lang="nl-BE" sz="1100" b="1" i="0" u="sng" strike="noStrike" cap="none" dirty="0">
                <a:solidFill>
                  <a:srgbClr val="000000"/>
                </a:solidFill>
                <a:effectLst/>
                <a:latin typeface="Arial"/>
                <a:ea typeface="Arial"/>
                <a:cs typeface="Arial"/>
                <a:sym typeface="Arial"/>
              </a:rPr>
              <a:t> voor de jongere:</a:t>
            </a:r>
            <a:r>
              <a:rPr lang="nl-BE" sz="1100" b="1" i="0" u="none" strike="noStrike" cap="none" dirty="0">
                <a:solidFill>
                  <a:srgbClr val="000000"/>
                </a:solidFill>
                <a:effectLst/>
                <a:latin typeface="Arial"/>
                <a:ea typeface="Arial"/>
                <a:cs typeface="Arial"/>
                <a:sym typeface="Arial"/>
              </a:rPr>
              <a:t> </a:t>
            </a:r>
            <a:endParaRPr lang="nl-BE" b="1"/>
          </a:p>
          <a:p>
            <a:pPr marL="158750" indent="0">
              <a:buNone/>
            </a:pPr>
            <a:r>
              <a:rPr lang="nl-BE" dirty="0"/>
              <a:t>In wat volgt gaan we samen kijken hoe we met zelfmoordgedachten kunnen omgaan. Dit doen we door het opmaken van een</a:t>
            </a:r>
            <a:r>
              <a:rPr lang="nl-BE" sz="1100" i="0" strike="noStrike" cap="none" dirty="0">
                <a:solidFill>
                  <a:srgbClr val="000000"/>
                </a:solidFill>
                <a:effectLst/>
                <a:latin typeface="Arial"/>
                <a:ea typeface="Arial"/>
                <a:cs typeface="Arial"/>
                <a:sym typeface="Arial"/>
              </a:rPr>
              <a:t> </a:t>
            </a:r>
            <a:r>
              <a:rPr lang="nl-BE" dirty="0"/>
              <a:t>Safety Plan. In zo'n plan kijken we naar </a:t>
            </a:r>
            <a:r>
              <a:rPr lang="nl-BE" sz="1100" i="0" strike="noStrike" cap="none" dirty="0">
                <a:solidFill>
                  <a:srgbClr val="000000"/>
                </a:solidFill>
                <a:effectLst/>
                <a:latin typeface="Arial"/>
                <a:ea typeface="Arial"/>
                <a:cs typeface="Arial"/>
                <a:sym typeface="Arial"/>
              </a:rPr>
              <a:t>verschillende stappen die je</a:t>
            </a:r>
            <a:r>
              <a:rPr lang="nl-BE" dirty="0"/>
              <a:t> kunnen</a:t>
            </a:r>
            <a:r>
              <a:rPr lang="nl-BE" sz="1100" i="0" strike="noStrike" cap="none" dirty="0">
                <a:solidFill>
                  <a:srgbClr val="000000"/>
                </a:solidFill>
                <a:effectLst/>
                <a:latin typeface="Arial"/>
                <a:ea typeface="Arial"/>
                <a:cs typeface="Arial"/>
                <a:sym typeface="Arial"/>
              </a:rPr>
              <a:t> helpen om een crisis te </a:t>
            </a:r>
            <a:r>
              <a:rPr lang="nl-BE" dirty="0"/>
              <a:t>zien aankomen</a:t>
            </a:r>
            <a:r>
              <a:rPr lang="nl-BE" sz="1100" i="0" strike="noStrike" cap="none" dirty="0">
                <a:solidFill>
                  <a:srgbClr val="000000"/>
                </a:solidFill>
                <a:effectLst/>
                <a:latin typeface="Arial"/>
                <a:ea typeface="Arial"/>
                <a:cs typeface="Arial"/>
                <a:sym typeface="Arial"/>
              </a:rPr>
              <a:t> en te overbruggen. Het is bedoeling dat je op voorhand die stappen invult, zodat je op het moment van crisis hier niet meer moet over nadenken. Op zo’n moment voel je je zo slecht of ben je overweldigd door je emoties dat zo’n plan je steun kan zijn. We</a:t>
            </a:r>
            <a:r>
              <a:rPr lang="nl-BE" dirty="0"/>
              <a:t> houden daarmee rekening</a:t>
            </a:r>
            <a:r>
              <a:rPr lang="nl-BE" sz="1100" i="0" strike="noStrike" cap="none" dirty="0">
                <a:solidFill>
                  <a:srgbClr val="000000"/>
                </a:solidFill>
                <a:effectLst/>
                <a:latin typeface="Arial"/>
                <a:ea typeface="Arial"/>
                <a:cs typeface="Arial"/>
                <a:sym typeface="Arial"/>
              </a:rPr>
              <a:t> </a:t>
            </a:r>
            <a:r>
              <a:rPr lang="nl-BE" dirty="0"/>
              <a:t>met wat voor jou helpt of net niet helpt, zodat je zeker iets aan dit plan kan hebben.</a:t>
            </a:r>
            <a:endParaRPr lang="nl-BE" u="sng" dirty="0"/>
          </a:p>
        </p:txBody>
      </p:sp>
    </p:spTree>
    <p:extLst>
      <p:ext uri="{BB962C8B-B14F-4D97-AF65-F5344CB8AC3E}">
        <p14:creationId xmlns:p14="http://schemas.microsoft.com/office/powerpoint/2010/main" val="24052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i="0" u="sng" strike="noStrike" cap="none" dirty="0">
                <a:effectLst/>
                <a:sym typeface="Arial"/>
              </a:rPr>
              <a:t>Uitleg </a:t>
            </a:r>
            <a:r>
              <a:rPr lang="nl-BE" b="1" u="sng" dirty="0"/>
              <a:t>aan </a:t>
            </a:r>
            <a:r>
              <a:rPr lang="nl-BE" b="1" i="0" u="sng" strike="noStrike" cap="none" dirty="0">
                <a:effectLst/>
                <a:sym typeface="Arial"/>
              </a:rPr>
              <a:t>de jongere</a:t>
            </a:r>
            <a:r>
              <a:rPr lang="nl-BE" b="1" dirty="0"/>
              <a:t> </a:t>
            </a:r>
            <a:endParaRPr lang="nl-BE"/>
          </a:p>
          <a:p>
            <a:pPr>
              <a:buNone/>
            </a:pPr>
            <a:r>
              <a:rPr lang="nl-BE" b="0" i="0" u="none" strike="noStrike" cap="none" dirty="0">
                <a:effectLst/>
                <a:sym typeface="Arial"/>
              </a:rPr>
              <a:t>Om goed te weten wanneer je dit plan moet gebruiken, heb je inzicht nodig in jezelf en je signalen. Hoe zie jij een crisis op voorhand aankomen? Je kan het vergelijken met een golf en woelig water. Hoe heb jij door dat er een golf, dat je emoties op je afkomt/afkomen? </a:t>
            </a:r>
            <a:endParaRPr lang="nl-BE" b="0" i="0" u="none" strike="noStrike" cap="none" dirty="0">
              <a:effectLst/>
            </a:endParaRPr>
          </a:p>
          <a:p>
            <a:pPr>
              <a:buNone/>
            </a:pPr>
            <a:endParaRPr lang="nl-BE" b="1" dirty="0"/>
          </a:p>
          <a:p>
            <a:pPr>
              <a:buNone/>
            </a:pPr>
            <a:r>
              <a:rPr lang="nl-BE" b="1" dirty="0"/>
              <a:t>Vervolgvragen</a:t>
            </a:r>
            <a:endParaRPr lang="nl-BE" b="0" i="0" u="none" strike="noStrike" cap="none" dirty="0">
              <a:effectLst/>
            </a:endParaRPr>
          </a:p>
          <a:p>
            <a:pPr marL="285750" indent="-285750"/>
            <a:r>
              <a:rPr lang="nl-BE" b="0" i="0" u="none" strike="noStrike" cap="none" dirty="0">
                <a:effectLst/>
                <a:sym typeface="Arial"/>
              </a:rPr>
              <a:t>Hoe merk je dat er een grote golf op komst is</a:t>
            </a:r>
            <a:r>
              <a:rPr lang="nl-BE" dirty="0"/>
              <a:t>?</a:t>
            </a:r>
            <a:endParaRPr lang="nl-BE" b="0" i="0" u="none" strike="noStrike" cap="none" dirty="0">
              <a:effectLst/>
            </a:endParaRPr>
          </a:p>
          <a:p>
            <a:pPr marL="285750" indent="-285750"/>
            <a:r>
              <a:rPr lang="nl-BE" b="0" i="0" u="none" strike="noStrike" cap="none" dirty="0">
                <a:effectLst/>
                <a:sym typeface="Arial"/>
              </a:rPr>
              <a:t>Welke </a:t>
            </a:r>
            <a:r>
              <a:rPr lang="nl-BE" b="1" i="0" u="none" strike="noStrike" cap="none" dirty="0">
                <a:effectLst/>
                <a:sym typeface="Arial"/>
              </a:rPr>
              <a:t>gevoelens</a:t>
            </a:r>
            <a:r>
              <a:rPr lang="nl-BE" b="0" i="0" u="none" strike="noStrike" cap="none" dirty="0">
                <a:effectLst/>
                <a:sym typeface="Arial"/>
              </a:rPr>
              <a:t> krijgen dan de overhand? (indien nodig, kan je als HV de emotiekaarten gebruiken) In een periode dat je je heel slecht voelt, welke emoties komen dan op je af?</a:t>
            </a:r>
            <a:endParaRPr lang="nl-BE" b="0" i="0" u="none" strike="noStrike" cap="none" dirty="0">
              <a:effectLst/>
            </a:endParaRPr>
          </a:p>
          <a:p>
            <a:pPr marL="285750" indent="-285750"/>
            <a:r>
              <a:rPr lang="nl-BE" b="0" i="0" u="none" strike="noStrike" cap="none" dirty="0">
                <a:effectLst/>
                <a:sym typeface="Arial"/>
              </a:rPr>
              <a:t>Welke gedachten komen er dan in je op?  optioneel: opnieuw hoofd gebruiken</a:t>
            </a:r>
            <a:endParaRPr lang="nl-BE" b="0" i="0" u="none" strike="noStrike" cap="none" dirty="0">
              <a:effectLst/>
            </a:endParaRPr>
          </a:p>
          <a:p>
            <a:pPr marL="285750" indent="-285750"/>
            <a:r>
              <a:rPr lang="nl-BE" b="0" i="0" u="none" strike="noStrike" cap="none" dirty="0">
                <a:effectLst/>
                <a:sym typeface="Arial"/>
              </a:rPr>
              <a:t>Waaraan merk je dit nog? (vb. Slechter slapen, meer terugtrekken, …)</a:t>
            </a:r>
            <a:endParaRPr lang="nl-BE" b="0" i="0" u="none" strike="noStrike" cap="none" dirty="0">
              <a:effectLst/>
            </a:endParaRPr>
          </a:p>
          <a:p>
            <a:pPr marL="1200150" lvl="1" indent="-285750"/>
            <a:r>
              <a:rPr lang="nl-BE" b="0" i="0" u="none" strike="noStrike" cap="none" dirty="0">
                <a:effectLst/>
                <a:sym typeface="Arial"/>
              </a:rPr>
              <a:t>Je energieniveau (slaap, vermoeidheid/ hyperactief) </a:t>
            </a:r>
            <a:endParaRPr lang="nl-BE" b="0" i="0" u="none" strike="noStrike" cap="none" dirty="0">
              <a:effectLst/>
            </a:endParaRPr>
          </a:p>
          <a:p>
            <a:pPr marL="1200150" lvl="1" indent="-285750"/>
            <a:r>
              <a:rPr lang="nl-BE" b="0" i="0" u="none" strike="noStrike" cap="none" dirty="0">
                <a:effectLst/>
                <a:sym typeface="Arial"/>
              </a:rPr>
              <a:t>Je sociale leven/ je relatie met je vrienden</a:t>
            </a:r>
            <a:endParaRPr lang="nl-BE" b="0" i="0" u="none" strike="noStrike" cap="none" dirty="0">
              <a:effectLst/>
            </a:endParaRPr>
          </a:p>
          <a:p>
            <a:pPr marL="1200150" lvl="1" indent="-285750"/>
            <a:r>
              <a:rPr lang="nl-BE" b="0" i="0" u="none" strike="noStrike" cap="none" dirty="0">
                <a:effectLst/>
                <a:sym typeface="Arial"/>
              </a:rPr>
              <a:t>Je hobby's, interesses en sport</a:t>
            </a:r>
            <a:endParaRPr lang="nl-BE" b="0" i="0" u="none" strike="noStrike" cap="none" dirty="0">
              <a:effectLst/>
            </a:endParaRPr>
          </a:p>
          <a:p>
            <a:pPr marL="1200150" lvl="1" indent="-285750"/>
            <a:r>
              <a:rPr lang="nl-BE" b="0" i="0" u="none" strike="noStrike" cap="none" dirty="0">
                <a:effectLst/>
                <a:sym typeface="Arial"/>
              </a:rPr>
              <a:t>Je school(werk)</a:t>
            </a:r>
            <a:endParaRPr lang="nl-BE" b="0" i="0" u="none" strike="noStrike" cap="none" dirty="0">
              <a:effectLst/>
            </a:endParaRPr>
          </a:p>
          <a:p>
            <a:pPr marL="1200150" lvl="1" indent="-285750"/>
            <a:r>
              <a:rPr lang="nl-BE" b="0" i="0" u="none" strike="noStrike" cap="none" dirty="0">
                <a:effectLst/>
                <a:sym typeface="Arial"/>
              </a:rPr>
              <a:t>Je relatie met je ouders/voogd</a:t>
            </a:r>
            <a:endParaRPr lang="nl-BE" b="0" i="0" u="none" strike="noStrike" cap="none" dirty="0">
              <a:effectLst/>
            </a:endParaRPr>
          </a:p>
          <a:p>
            <a:pPr marL="1200150" lvl="1" indent="-285750"/>
            <a:r>
              <a:rPr lang="nl-BE" b="0" i="0" u="none" strike="noStrike" cap="none" dirty="0">
                <a:effectLst/>
                <a:sym typeface="Arial"/>
              </a:rPr>
              <a:t>Sociale media</a:t>
            </a:r>
            <a:endParaRPr lang="nl-BE" b="0" i="0" u="none" strike="noStrike" cap="none" dirty="0">
              <a:effectLst/>
            </a:endParaRPr>
          </a:p>
          <a:p>
            <a:pPr marL="1200150" lvl="1" indent="-285750"/>
            <a:r>
              <a:rPr lang="nl-BE" b="0" i="0" u="none" strike="noStrike" cap="none" dirty="0">
                <a:effectLst/>
                <a:sym typeface="Arial"/>
              </a:rPr>
              <a:t>Zelfbeschadigend gedrag </a:t>
            </a:r>
            <a:endParaRPr lang="nl-BE" b="0" i="0" u="none" strike="noStrike" cap="none" dirty="0">
              <a:effectLst/>
            </a:endParaRPr>
          </a:p>
          <a:p>
            <a:pPr marL="1200150" lvl="1" indent="-285750"/>
            <a:r>
              <a:rPr lang="nl-BE" b="0" i="0" u="none" strike="noStrike" cap="none" dirty="0">
                <a:effectLst/>
                <a:sym typeface="Arial"/>
              </a:rPr>
              <a:t>Eetgedrag </a:t>
            </a:r>
            <a:endParaRPr lang="nl-BE" dirty="0"/>
          </a:p>
          <a:p>
            <a:pPr marL="1200150" lvl="1" indent="-285750"/>
            <a:endParaRPr lang="nl-BE" i="1" dirty="0"/>
          </a:p>
          <a:p>
            <a:pPr marL="1200150" lvl="1" indent="-285750"/>
            <a:endParaRPr lang="nl-BE" i="1" dirty="0"/>
          </a:p>
          <a:p>
            <a:pPr>
              <a:buNone/>
            </a:pPr>
            <a:r>
              <a:rPr lang="nl-BE" b="1" u="sng" dirty="0"/>
              <a:t>Instructie voor de hulpverlener</a:t>
            </a:r>
            <a:endParaRPr lang="nl-BE" dirty="0"/>
          </a:p>
          <a:p>
            <a:pPr>
              <a:buNone/>
            </a:pPr>
            <a:r>
              <a:rPr lang="nl-BE" dirty="0"/>
              <a:t>Het is belangrijk dat de jongere zijn eigen waarschuwingssignalen leert herkennen. Zo krijgt de jongere de kans om op tijd stappen te ondernemen om zich terug beter te voelen. Ga na welke signalen typisch zijn voor de jongere. Indien dit voor de jongere moeilijk is om te herkennen kan je aan de hand van een GGG-schema </a:t>
            </a:r>
            <a:r>
              <a:rPr lang="nl-BE" dirty="0" err="1"/>
              <a:t>triggerende</a:t>
            </a:r>
            <a:r>
              <a:rPr lang="nl-BE" dirty="0"/>
              <a:t> situaties bespreken en hieruit waarschuwingssignalen halen.  </a:t>
            </a:r>
          </a:p>
          <a:p>
            <a:pPr>
              <a:buNone/>
            </a:pPr>
            <a:endParaRPr lang="nl-BE" i="1" dirty="0"/>
          </a:p>
          <a:p>
            <a:pPr>
              <a:buNone/>
            </a:pPr>
            <a:r>
              <a:rPr lang="nl-BE" dirty="0"/>
              <a:t>Neem tussen door nota’s, vat het samen en noteer alle antwoorden in het Safety Plan. Maak een onderscheid tussen moeilijke situaties (middelgrote golven) en crisissituaties (zeer grote golven). De reactie van de jongere kan verschillend zijn naargelang de situatie. Daarnaast kunnen de mogelijke oplossingen ook veranderen per situatie</a:t>
            </a:r>
          </a:p>
          <a:p>
            <a:pPr marL="158750" indent="0">
              <a:buNone/>
            </a:pPr>
            <a:endParaRPr lang="nl-BE" dirty="0"/>
          </a:p>
          <a:p>
            <a:pPr marL="158750" indent="0">
              <a:buNone/>
            </a:pPr>
            <a:endParaRPr lang="nl-BE"/>
          </a:p>
        </p:txBody>
      </p:sp>
    </p:spTree>
    <p:extLst>
      <p:ext uri="{BB962C8B-B14F-4D97-AF65-F5344CB8AC3E}">
        <p14:creationId xmlns:p14="http://schemas.microsoft.com/office/powerpoint/2010/main" val="236191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BE" b="0" dirty="0"/>
              <a:t>Vat de </a:t>
            </a:r>
            <a:r>
              <a:rPr lang="nl-BE" dirty="0"/>
              <a:t>signalen</a:t>
            </a:r>
            <a:r>
              <a:rPr lang="nl-BE" b="0" dirty="0"/>
              <a:t> samen en schrijf deze </a:t>
            </a:r>
            <a:r>
              <a:rPr lang="nl-BE" dirty="0"/>
              <a:t>samen op in</a:t>
            </a:r>
            <a:r>
              <a:rPr lang="nl-BE" b="0" dirty="0"/>
              <a:t> het Safety Plan</a:t>
            </a:r>
            <a:endParaRPr lang="nl-NL" b="0" dirty="0"/>
          </a:p>
          <a:p>
            <a:pPr marL="1085850" lvl="1" indent="-171450" algn="just"/>
            <a:endParaRPr lang="nl-BE" dirty="0"/>
          </a:p>
          <a:p>
            <a:pPr marL="158750" indent="0">
              <a:buNone/>
            </a:pPr>
            <a:endParaRPr lang="nl-BE" dirty="0"/>
          </a:p>
        </p:txBody>
      </p:sp>
    </p:spTree>
    <p:extLst>
      <p:ext uri="{BB962C8B-B14F-4D97-AF65-F5344CB8AC3E}">
        <p14:creationId xmlns:p14="http://schemas.microsoft.com/office/powerpoint/2010/main" val="165260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i="0" u="sng" strike="noStrike" cap="none" dirty="0">
                <a:effectLst/>
                <a:sym typeface="Arial"/>
              </a:rPr>
              <a:t>Uitleg </a:t>
            </a:r>
            <a:r>
              <a:rPr lang="nl-BE" b="1" u="sng" dirty="0"/>
              <a:t>aan </a:t>
            </a:r>
            <a:r>
              <a:rPr lang="nl-BE" b="1" i="0" u="sng" strike="noStrike" cap="none" dirty="0">
                <a:effectLst/>
                <a:sym typeface="Arial"/>
              </a:rPr>
              <a:t>de jongere</a:t>
            </a:r>
            <a:r>
              <a:rPr lang="nl-BE" b="1" dirty="0"/>
              <a:t> </a:t>
            </a:r>
            <a:endParaRPr lang="nl-BE" dirty="0"/>
          </a:p>
          <a:p>
            <a:pPr>
              <a:buNone/>
            </a:pPr>
            <a:r>
              <a:rPr lang="nl-BE" b="0" i="0" u="none" strike="noStrike" cap="none" dirty="0">
                <a:effectLst/>
                <a:sym typeface="Arial"/>
              </a:rPr>
              <a:t>Stel dat je de golf ziet aankomen</a:t>
            </a:r>
            <a:r>
              <a:rPr lang="nl-BE" dirty="0"/>
              <a:t> wat </a:t>
            </a:r>
            <a:r>
              <a:rPr lang="nl-BE" b="0" i="0" u="none" strike="noStrike" cap="none" dirty="0">
                <a:effectLst/>
                <a:sym typeface="Arial"/>
              </a:rPr>
              <a:t>zou jij dan kunnen doen om de golf (of de impact ervan) kleiner te maken? Denk eens na over </a:t>
            </a:r>
            <a:r>
              <a:rPr lang="nl-BE" dirty="0"/>
              <a:t>manieren </a:t>
            </a:r>
            <a:r>
              <a:rPr lang="nl-BE" b="0" i="0" u="none" strike="noStrike" cap="none" dirty="0">
                <a:effectLst/>
                <a:sym typeface="Arial"/>
              </a:rPr>
              <a:t>die je rustiger kunnen maken of die voor afleiding </a:t>
            </a:r>
            <a:r>
              <a:rPr lang="nl-BE" dirty="0"/>
              <a:t>zorgen</a:t>
            </a:r>
            <a:r>
              <a:rPr lang="nl-BE" b="0" i="0" u="none" strike="noStrike" cap="none" dirty="0">
                <a:effectLst/>
                <a:sym typeface="Arial"/>
              </a:rPr>
              <a:t>. Deze kaarten </a:t>
            </a:r>
            <a:r>
              <a:rPr lang="nl-BE" dirty="0"/>
              <a:t>(zie bijlage categorie-kaarten) </a:t>
            </a:r>
            <a:r>
              <a:rPr lang="nl-BE" b="0" i="0" u="none" strike="noStrike" cap="none" dirty="0">
                <a:effectLst/>
                <a:sym typeface="Arial"/>
              </a:rPr>
              <a:t>kunnen je helpen om inspiratie uit te halen. </a:t>
            </a:r>
            <a:endParaRPr lang="nl-BE" dirty="0"/>
          </a:p>
          <a:p>
            <a:pPr marL="1200150" lvl="1" indent="-285750"/>
            <a:r>
              <a:rPr lang="nl-BE" dirty="0"/>
              <a:t>Categorie sociale media (kan zowel content creëren </a:t>
            </a:r>
            <a:r>
              <a:rPr lang="nl-BE" b="0" i="0" u="none" strike="noStrike" cap="none" dirty="0">
                <a:effectLst/>
                <a:sym typeface="Arial"/>
              </a:rPr>
              <a:t>zijn </a:t>
            </a:r>
            <a:r>
              <a:rPr lang="nl-BE" dirty="0"/>
              <a:t>als content consumeren)</a:t>
            </a:r>
          </a:p>
          <a:p>
            <a:pPr marL="1200150" lvl="1" indent="-285750"/>
            <a:r>
              <a:rPr lang="nl-BE" dirty="0"/>
              <a:t>Categorie shoppen </a:t>
            </a:r>
          </a:p>
          <a:p>
            <a:pPr marL="1200150" lvl="1" indent="-285750"/>
            <a:r>
              <a:rPr lang="nl-BE" dirty="0"/>
              <a:t>Categorie muziek: welke muziek/</a:t>
            </a:r>
            <a:r>
              <a:rPr lang="nl-BE" dirty="0" err="1"/>
              <a:t>playlist</a:t>
            </a:r>
            <a:r>
              <a:rPr lang="nl-BE" dirty="0"/>
              <a:t> </a:t>
            </a:r>
          </a:p>
          <a:p>
            <a:pPr marL="1200150" lvl="1" indent="-285750"/>
            <a:r>
              <a:rPr lang="nl-BE" dirty="0"/>
              <a:t>Categorie sport: fitness, dans, tennis, voetbal, skaten, zwemmen…. </a:t>
            </a:r>
          </a:p>
          <a:p>
            <a:pPr marL="1200150" lvl="1" indent="-285750"/>
            <a:r>
              <a:rPr lang="nl-BE" dirty="0"/>
              <a:t>Categorie creativiteit: tekenen, schilderen, fotografie, schrijven, video </a:t>
            </a:r>
          </a:p>
          <a:p>
            <a:pPr marL="1200150" lvl="1" indent="-285750"/>
            <a:r>
              <a:rPr lang="nl-BE" dirty="0"/>
              <a:t>Categorie bouwen en techniek </a:t>
            </a:r>
          </a:p>
          <a:p>
            <a:pPr marL="1200150" lvl="1" indent="-285750"/>
            <a:r>
              <a:rPr lang="nl-BE" dirty="0"/>
              <a:t>Categorie foto en video </a:t>
            </a:r>
          </a:p>
          <a:p>
            <a:pPr marL="1200150" lvl="1" indent="-285750"/>
            <a:r>
              <a:rPr lang="nl-BE" dirty="0"/>
              <a:t>Categorie ontspanning meditatie/ yoga/ ademhalingsoefeningen/ in bad  </a:t>
            </a:r>
          </a:p>
          <a:p>
            <a:pPr marL="1200150" lvl="1" indent="-285750"/>
            <a:r>
              <a:rPr lang="nl-BE" dirty="0"/>
              <a:t>Categorie films/series/foto’s </a:t>
            </a:r>
          </a:p>
          <a:p>
            <a:pPr marL="1200150" lvl="1" indent="-285750"/>
            <a:r>
              <a:rPr lang="nl-BE" dirty="0"/>
              <a:t>Categorie huisdieren/dieren</a:t>
            </a:r>
          </a:p>
          <a:p>
            <a:pPr marL="1200150" lvl="1" indent="-285750"/>
            <a:r>
              <a:rPr lang="nl-BE" dirty="0"/>
              <a:t>Categorie lezen </a:t>
            </a:r>
          </a:p>
          <a:p>
            <a:pPr marL="1200150" lvl="1" indent="-285750"/>
            <a:r>
              <a:rPr lang="nl-BE" dirty="0"/>
              <a:t>Categorie gamen</a:t>
            </a:r>
            <a:endParaRPr lang="nl-BE" b="0" i="0" u="none" strike="noStrike" cap="none" dirty="0">
              <a:effectLst/>
            </a:endParaRPr>
          </a:p>
          <a:p>
            <a:pPr marL="1200150" lvl="1" indent="-285750"/>
            <a:r>
              <a:rPr lang="nl-BE" dirty="0"/>
              <a:t>Categorie sociaal: afspreken met vrienden </a:t>
            </a:r>
          </a:p>
          <a:p>
            <a:pPr marL="1200150" lvl="1" indent="-285750"/>
            <a:r>
              <a:rPr lang="nl-BE" dirty="0"/>
              <a:t>Categorie omgeving</a:t>
            </a:r>
            <a:r>
              <a:rPr lang="nl-BE" b="0" u="none" strike="noStrike" cap="none" dirty="0">
                <a:effectLst/>
                <a:sym typeface="Arial"/>
              </a:rPr>
              <a:t>: </a:t>
            </a:r>
            <a:r>
              <a:rPr lang="nl-BE" dirty="0"/>
              <a:t>natuur</a:t>
            </a:r>
            <a:r>
              <a:rPr lang="nl-BE" b="0" u="none" strike="noStrike" cap="none" dirty="0">
                <a:effectLst/>
                <a:sym typeface="Arial"/>
              </a:rPr>
              <a:t>, </a:t>
            </a:r>
            <a:r>
              <a:rPr lang="nl-BE" dirty="0"/>
              <a:t>stad</a:t>
            </a:r>
            <a:r>
              <a:rPr lang="nl-BE" b="0" u="none" strike="noStrike" cap="none" dirty="0">
                <a:effectLst/>
                <a:sym typeface="Arial"/>
              </a:rPr>
              <a:t>, </a:t>
            </a:r>
            <a:r>
              <a:rPr lang="nl-BE" dirty="0"/>
              <a:t>… </a:t>
            </a:r>
          </a:p>
          <a:p>
            <a:pPr marL="158750" indent="0">
              <a:buNone/>
            </a:pPr>
            <a:endParaRPr lang="nl-BE" b="0" dirty="0"/>
          </a:p>
          <a:p>
            <a:pPr>
              <a:buNone/>
            </a:pPr>
            <a:r>
              <a:rPr lang="nl-BE" b="1" u="sng" dirty="0"/>
              <a:t>Instructie voor de hulpverlener</a:t>
            </a:r>
            <a:endParaRPr lang="nl-BE" dirty="0"/>
          </a:p>
          <a:p>
            <a:pPr>
              <a:buNone/>
            </a:pPr>
            <a:r>
              <a:rPr lang="nl-BE" dirty="0"/>
              <a:t>Ga na hoe de jongere rust en afleiding kan vinden. Doe dit aan de hand van de Categorie-</a:t>
            </a:r>
            <a:r>
              <a:rPr lang="nl-BE" dirty="0" err="1"/>
              <a:t>kaarten.Toon</a:t>
            </a:r>
            <a:r>
              <a:rPr lang="nl-BE" dirty="0"/>
              <a:t> alle kaarten en vraag aan de jongere er eerst een aantal uit te halen die niet bij de jongere passen. Laat daarna de jongere 3 tot 5 kaarten kiezen. Wanneer je op de kaart klikt, kan je naar een aparte slide gaan om de uitgekozen kaart uitgebreider te bespreken. Bespreek de uitgekozen kaarten en maak hier </a:t>
            </a:r>
            <a:r>
              <a:rPr lang="nl-BE" u="sng" dirty="0"/>
              <a:t>concrete acties</a:t>
            </a:r>
            <a:r>
              <a:rPr lang="nl-BE" dirty="0"/>
              <a:t> van. Het is belangrijk om de acties zo concreet mogelijk en makkelijk toepasbaar te maken en ervoor te zorgen dat de jongere alles dicht bij de hand heeft. Vb. Welke muziek zal de jongere luisteren?, Welke wandeling zal de jongere maken? …</a:t>
            </a:r>
          </a:p>
          <a:p>
            <a:pPr>
              <a:buNone/>
            </a:pPr>
            <a:r>
              <a:rPr lang="nl-BE" dirty="0"/>
              <a:t>Indien de jongere zelf nog aanvullingen heeft, naast deze categorieën kan dit uiteraard toegevoegd worden.</a:t>
            </a:r>
          </a:p>
          <a:p>
            <a:pPr>
              <a:buNone/>
            </a:pPr>
            <a:r>
              <a:rPr lang="nl-BE" dirty="0"/>
              <a:t>Tips: </a:t>
            </a:r>
            <a:endParaRPr lang="en-US" dirty="0"/>
          </a:p>
          <a:p>
            <a:pPr marL="285750" indent="-285750"/>
            <a:r>
              <a:rPr lang="nl-BE" dirty="0"/>
              <a:t>De kaart ‘gamen’ kan over zowel over online of elektronische games gaan, als over gezelschapsspelletjes. Ook gezelschapsspelletjes kunnen immers online gespeeld worden</a:t>
            </a:r>
            <a:endParaRPr lang="en-US" dirty="0"/>
          </a:p>
          <a:p>
            <a:pPr marL="285750" indent="-285750"/>
            <a:r>
              <a:rPr lang="nl-BE" dirty="0"/>
              <a:t>Bij de kaart ‘omgeving’ gaat het over een plek waar de jongere zich goed en/of veilig voelt. Dit hoeft niet de natuur of stad te zijn, dit kan bv. ook de eigen slaapkamer zijn. </a:t>
            </a:r>
          </a:p>
        </p:txBody>
      </p:sp>
    </p:spTree>
    <p:extLst>
      <p:ext uri="{BB962C8B-B14F-4D97-AF65-F5344CB8AC3E}">
        <p14:creationId xmlns:p14="http://schemas.microsoft.com/office/powerpoint/2010/main" val="129106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BE" dirty="0"/>
          </a:p>
          <a:p>
            <a:pPr marL="158750" indent="0">
              <a:buNone/>
            </a:pPr>
            <a:r>
              <a:rPr lang="nl-BE" dirty="0"/>
              <a:t>In deze module ga je achtereenvolgens na welke suïcidale gedachten, emoties en mogelijke plannen er zijn, waarna je ook kort ingaat op </a:t>
            </a:r>
            <a:r>
              <a:rPr lang="nl-BE" dirty="0" err="1"/>
              <a:t>psycho</a:t>
            </a:r>
            <a:r>
              <a:rPr lang="nl-BE" dirty="0"/>
              <a:t>-educatie over zelfdoding. Dit geeft je relevante informatie en is een goede opstap om nadien met het Safety Plan aan de slag te gaan.</a:t>
            </a:r>
          </a:p>
        </p:txBody>
      </p:sp>
    </p:spTree>
    <p:extLst>
      <p:ext uri="{BB962C8B-B14F-4D97-AF65-F5344CB8AC3E}">
        <p14:creationId xmlns:p14="http://schemas.microsoft.com/office/powerpoint/2010/main" val="3165339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u="sng"/>
              <a:t>Uitleg aan de jongere</a:t>
            </a:r>
            <a:r>
              <a:rPr lang="nl-BE" b="1" dirty="0"/>
              <a:t> </a:t>
            </a:r>
            <a:endParaRPr lang="nl-BE" dirty="0"/>
          </a:p>
          <a:p>
            <a:pPr>
              <a:buNone/>
            </a:pPr>
            <a:r>
              <a:rPr lang="nl-BE"/>
              <a:t>Stel dat je de golf ziet aankomen wat zou jij dan kunnen doen om de golf (of de impact ervan) kleiner te maken? Denk eens na over manieren die je rustiger kunnen maken of die voor afleiding zorgen. Deze kaarten (zie bijlage categorie-kaarten) kunnen je helpen om inspiratie uit te halen. </a:t>
            </a:r>
            <a:endParaRPr lang="en-US"/>
          </a:p>
          <a:p>
            <a:pPr marL="1200150" lvl="1" indent="-285750"/>
            <a:r>
              <a:rPr lang="nl-BE" dirty="0"/>
              <a:t>Categorie sociale media (kan zowel content creëren zijn als content consumeren)</a:t>
            </a:r>
            <a:endParaRPr lang="en-US"/>
          </a:p>
          <a:p>
            <a:pPr marL="1200150" lvl="1" indent="-285750"/>
            <a:r>
              <a:rPr lang="nl-BE" dirty="0"/>
              <a:t>Categorie shoppen </a:t>
            </a:r>
            <a:endParaRPr lang="en-US"/>
          </a:p>
          <a:p>
            <a:pPr marL="1200150" lvl="1" indent="-285750"/>
            <a:r>
              <a:rPr lang="nl-BE" dirty="0"/>
              <a:t>Categorie muziek: welke muziek/</a:t>
            </a:r>
            <a:r>
              <a:rPr lang="nl-BE" dirty="0" err="1"/>
              <a:t>playlist</a:t>
            </a:r>
            <a:r>
              <a:rPr lang="nl-BE" dirty="0"/>
              <a:t> </a:t>
            </a:r>
            <a:endParaRPr lang="en-US"/>
          </a:p>
          <a:p>
            <a:pPr marL="1200150" lvl="1" indent="-285750"/>
            <a:r>
              <a:rPr lang="nl-BE" dirty="0"/>
              <a:t>Categorie sport: fitness, dans, tennis, voetbal, skaten, zwemmen…. </a:t>
            </a:r>
            <a:endParaRPr lang="en-US"/>
          </a:p>
          <a:p>
            <a:pPr marL="1200150" lvl="1" indent="-285750"/>
            <a:r>
              <a:rPr lang="nl-BE" dirty="0"/>
              <a:t>Categorie creativiteit: tekenen, schilderen, fotografie, schrijven, video </a:t>
            </a:r>
            <a:endParaRPr lang="en-US"/>
          </a:p>
          <a:p>
            <a:pPr marL="1200150" lvl="1" indent="-285750"/>
            <a:r>
              <a:rPr lang="nl-BE" dirty="0"/>
              <a:t>Categorie bouwen en techniek </a:t>
            </a:r>
            <a:endParaRPr lang="en-US"/>
          </a:p>
          <a:p>
            <a:pPr marL="1200150" lvl="1" indent="-285750"/>
            <a:r>
              <a:rPr lang="nl-BE" dirty="0"/>
              <a:t>Categorie foto en video </a:t>
            </a:r>
            <a:endParaRPr lang="en-US"/>
          </a:p>
          <a:p>
            <a:pPr marL="1200150" lvl="1" indent="-285750"/>
            <a:r>
              <a:rPr lang="nl-BE" dirty="0"/>
              <a:t>Categorie ontspanning meditatie/ yoga/ ademhalingsoefeningen/ in bad  </a:t>
            </a:r>
            <a:endParaRPr lang="en-US"/>
          </a:p>
          <a:p>
            <a:pPr marL="1200150" lvl="1" indent="-285750"/>
            <a:r>
              <a:rPr lang="nl-BE" dirty="0"/>
              <a:t>Categorie films/series/foto’s </a:t>
            </a:r>
            <a:endParaRPr lang="en-US"/>
          </a:p>
          <a:p>
            <a:pPr marL="1200150" lvl="1" indent="-285750"/>
            <a:r>
              <a:rPr lang="nl-BE" dirty="0"/>
              <a:t>Categorie huisdieren/dieren</a:t>
            </a:r>
            <a:endParaRPr lang="en-US"/>
          </a:p>
          <a:p>
            <a:pPr marL="1200150" lvl="1" indent="-285750"/>
            <a:r>
              <a:rPr lang="nl-BE" dirty="0"/>
              <a:t>Categorie lezen </a:t>
            </a:r>
            <a:endParaRPr lang="en-US"/>
          </a:p>
          <a:p>
            <a:pPr marL="1200150" lvl="1" indent="-285750"/>
            <a:r>
              <a:rPr lang="nl-BE" dirty="0"/>
              <a:t>Categorie gamen</a:t>
            </a:r>
            <a:endParaRPr lang="en-US"/>
          </a:p>
          <a:p>
            <a:pPr marL="1200150" lvl="1" indent="-285750"/>
            <a:r>
              <a:rPr lang="nl-BE" dirty="0"/>
              <a:t>Categorie sociaal: afspreken met vrienden </a:t>
            </a:r>
            <a:endParaRPr lang="en-US"/>
          </a:p>
          <a:p>
            <a:pPr marL="1200150" lvl="1" indent="-285750"/>
            <a:r>
              <a:rPr lang="nl-BE" dirty="0"/>
              <a:t>Categorie omgeving: natuur, stad, … </a:t>
            </a:r>
            <a:endParaRPr lang="en-US"/>
          </a:p>
          <a:p>
            <a:pPr marL="158750" indent="0">
              <a:buNone/>
            </a:pPr>
            <a:endParaRPr lang="nl-BE" dirty="0"/>
          </a:p>
          <a:p>
            <a:pPr>
              <a:buNone/>
            </a:pPr>
            <a:r>
              <a:rPr lang="nl-BE" b="1" u="sng" dirty="0"/>
              <a:t>Instructie voor de hulpverlener</a:t>
            </a:r>
            <a:endParaRPr lang="nl-BE" dirty="0"/>
          </a:p>
          <a:p>
            <a:pPr>
              <a:buNone/>
            </a:pPr>
            <a:r>
              <a:rPr lang="nl-BE" dirty="0"/>
              <a:t>Ga na hoe de jongere rust en afleiding kan vinden. Doe dit aan de hand van de Categorie-</a:t>
            </a:r>
            <a:r>
              <a:rPr lang="nl-BE" dirty="0" err="1"/>
              <a:t>kaarten.Toon</a:t>
            </a:r>
            <a:r>
              <a:rPr lang="nl-BE" dirty="0"/>
              <a:t> alle kaarten en vraag aan de jongere er eerst een aantal uit te halen die niet bij de jongere passen. Laat daarna de jongere 3 tot 5 kaarten kiezen. Wanneer je op de kaart klikt, kan je naar een aparte slide gaan om de uitgekozen kaart uitgebreider te bespreken. Bespreek de uitgekozen kaarten en maak hier </a:t>
            </a:r>
            <a:r>
              <a:rPr lang="nl-BE" u="sng" dirty="0"/>
              <a:t>concrete acties</a:t>
            </a:r>
            <a:r>
              <a:rPr lang="nl-BE" dirty="0"/>
              <a:t> van. Het is belangrijk om de acties zo concreet mogelijk en makkelijk toepasbaar te maken en ervoor te zorgen dat de jongere alles dicht bij de hand heeft. Vb. Welke muziek zal de jongere luisteren?, Welke wandeling zal de jongere maken? …</a:t>
            </a:r>
            <a:endParaRPr lang="en-US"/>
          </a:p>
          <a:p>
            <a:pPr>
              <a:buNone/>
            </a:pPr>
            <a:r>
              <a:rPr lang="nl-BE" dirty="0"/>
              <a:t>Indien de jongere zelf nog aanvullingen heeft, naast deze categorieën kan dit uiteraard toegevoegd worden.</a:t>
            </a:r>
            <a:endParaRPr lang="en-US"/>
          </a:p>
          <a:p>
            <a:pPr>
              <a:buNone/>
            </a:pPr>
            <a:r>
              <a:rPr lang="nl-BE" dirty="0"/>
              <a:t>Tips: </a:t>
            </a:r>
            <a:endParaRPr lang="en-US"/>
          </a:p>
          <a:p>
            <a:pPr marL="285750" indent="-285750"/>
            <a:r>
              <a:rPr lang="nl-BE" dirty="0"/>
              <a:t>De kaart ‘gamen’ kan over zowel over online of elektronische games gaan, als over gezelschapsspelletjes. Ook gezelschapsspelletjes kunnen immers online gespeeld worden</a:t>
            </a:r>
            <a:endParaRPr lang="en-US"/>
          </a:p>
          <a:p>
            <a:pPr marL="285750" indent="-285750"/>
            <a:r>
              <a:rPr lang="nl-BE" dirty="0"/>
              <a:t>Bij de kaart ‘omgeving’ gaat het over een plek waar de jongere zich goed en/of veilig voelt. Dit hoeft niet de natuur of stad te zijn, dit kan bv. ook de eigen slaapkamer zijn. </a:t>
            </a:r>
            <a:endParaRPr lang="en-US" dirty="0"/>
          </a:p>
        </p:txBody>
      </p:sp>
    </p:spTree>
    <p:extLst>
      <p:ext uri="{BB962C8B-B14F-4D97-AF65-F5344CB8AC3E}">
        <p14:creationId xmlns:p14="http://schemas.microsoft.com/office/powerpoint/2010/main" val="97777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u="sng"/>
              <a:t>Uitleg aan de jongere</a:t>
            </a:r>
            <a:r>
              <a:rPr lang="nl-BE" b="1" dirty="0"/>
              <a:t> </a:t>
            </a:r>
            <a:endParaRPr lang="nl-BE" dirty="0"/>
          </a:p>
          <a:p>
            <a:pPr>
              <a:buNone/>
            </a:pPr>
            <a:r>
              <a:rPr lang="nl-BE"/>
              <a:t>Stel dat je de golf ziet aankomen wat zou jij dan kunnen doen om de golf (of de impact ervan) kleiner te maken? Denk eens na over manieren die je rustiger kunnen maken of die voor afleiding zorgen. Deze kaarten (zie bijlage categorie-kaarten) kunnen je helpen om inspiratie uit te halen. </a:t>
            </a:r>
            <a:endParaRPr lang="en-US"/>
          </a:p>
          <a:p>
            <a:pPr marL="1200150" lvl="1" indent="-285750">
              <a:buChar char="•"/>
            </a:pPr>
            <a:r>
              <a:rPr lang="nl-BE"/>
              <a:t>Categorie sociale media (kan zowel content creëren zijn als content consumeren)</a:t>
            </a:r>
            <a:endParaRPr lang="en-US"/>
          </a:p>
          <a:p>
            <a:pPr marL="1200150" lvl="1" indent="-285750">
              <a:buChar char="•"/>
            </a:pPr>
            <a:r>
              <a:rPr lang="nl-BE"/>
              <a:t>Categorie shoppen </a:t>
            </a:r>
            <a:endParaRPr lang="en-US"/>
          </a:p>
          <a:p>
            <a:pPr marL="1200150" lvl="1" indent="-285750">
              <a:buChar char="•"/>
            </a:pPr>
            <a:r>
              <a:rPr lang="nl-BE"/>
              <a:t>Categorie muziek: welke muziek/</a:t>
            </a:r>
            <a:r>
              <a:rPr lang="nl-BE" err="1"/>
              <a:t>playlist</a:t>
            </a:r>
            <a:r>
              <a:rPr lang="nl-BE"/>
              <a:t> </a:t>
            </a:r>
            <a:endParaRPr lang="en-US"/>
          </a:p>
          <a:p>
            <a:pPr marL="1200150" lvl="1" indent="-285750">
              <a:buChar char="•"/>
            </a:pPr>
            <a:r>
              <a:rPr lang="nl-BE"/>
              <a:t>Categorie sport: fitness, dans, tennis, voetbal, skaten, zwemmen…. </a:t>
            </a:r>
            <a:endParaRPr lang="en-US"/>
          </a:p>
          <a:p>
            <a:pPr marL="1200150" lvl="1" indent="-285750">
              <a:buChar char="•"/>
            </a:pPr>
            <a:r>
              <a:rPr lang="nl-BE"/>
              <a:t>Categorie creativiteit: tekenen, schilderen, fotografie, schrijven, video </a:t>
            </a:r>
            <a:endParaRPr lang="en-US"/>
          </a:p>
          <a:p>
            <a:pPr marL="1200150" lvl="1" indent="-285750">
              <a:buChar char="•"/>
            </a:pPr>
            <a:r>
              <a:rPr lang="nl-BE"/>
              <a:t>Categorie bouwen en techniek </a:t>
            </a:r>
            <a:endParaRPr lang="en-US"/>
          </a:p>
          <a:p>
            <a:pPr marL="1200150" lvl="1" indent="-285750">
              <a:buChar char="•"/>
            </a:pPr>
            <a:r>
              <a:rPr lang="nl-BE"/>
              <a:t>Categorie foto en video </a:t>
            </a:r>
            <a:endParaRPr lang="en-US"/>
          </a:p>
          <a:p>
            <a:pPr marL="1200150" lvl="1" indent="-285750">
              <a:buChar char="•"/>
            </a:pPr>
            <a:r>
              <a:rPr lang="nl-BE"/>
              <a:t>Categorie ontspanning meditatie/ yoga/ ademhalingsoefeningen/ in bad  </a:t>
            </a:r>
            <a:endParaRPr lang="en-US"/>
          </a:p>
          <a:p>
            <a:pPr marL="1200150" lvl="1" indent="-285750">
              <a:buChar char="•"/>
            </a:pPr>
            <a:r>
              <a:rPr lang="nl-BE"/>
              <a:t>Categorie films/series/foto’s </a:t>
            </a:r>
            <a:endParaRPr lang="en-US"/>
          </a:p>
          <a:p>
            <a:pPr marL="1200150" lvl="1" indent="-285750">
              <a:buChar char="•"/>
            </a:pPr>
            <a:r>
              <a:rPr lang="nl-BE"/>
              <a:t>Categorie huisdieren/dieren</a:t>
            </a:r>
            <a:endParaRPr lang="en-US"/>
          </a:p>
          <a:p>
            <a:pPr marL="1200150" lvl="1" indent="-285750">
              <a:buChar char="•"/>
            </a:pPr>
            <a:r>
              <a:rPr lang="nl-BE"/>
              <a:t>Categorie lezen </a:t>
            </a:r>
            <a:endParaRPr lang="en-US"/>
          </a:p>
          <a:p>
            <a:pPr marL="1200150" lvl="1" indent="-285750">
              <a:buChar char="•"/>
            </a:pPr>
            <a:r>
              <a:rPr lang="nl-BE"/>
              <a:t>Categorie gamen</a:t>
            </a:r>
            <a:endParaRPr lang="en-US"/>
          </a:p>
          <a:p>
            <a:pPr marL="1200150" lvl="1" indent="-285750">
              <a:buChar char="•"/>
            </a:pPr>
            <a:r>
              <a:rPr lang="nl-BE"/>
              <a:t>Categorie sociaal: afspreken met vrienden </a:t>
            </a:r>
            <a:endParaRPr lang="en-US"/>
          </a:p>
          <a:p>
            <a:pPr marL="1200150" lvl="1" indent="-285750">
              <a:buChar char="•"/>
            </a:pPr>
            <a:r>
              <a:rPr lang="nl-BE" dirty="0"/>
              <a:t>Categorie omgeving: natuur, stad, … </a:t>
            </a:r>
            <a:endParaRPr lang="en-US"/>
          </a:p>
          <a:p>
            <a:pPr marL="158750" indent="0">
              <a:buNone/>
            </a:pPr>
            <a:endParaRPr lang="nl-BE" dirty="0"/>
          </a:p>
          <a:p>
            <a:pPr>
              <a:buNone/>
            </a:pPr>
            <a:r>
              <a:rPr lang="nl-BE" b="1" u="sng" dirty="0"/>
              <a:t>Instructie voor de hulpverlener</a:t>
            </a:r>
            <a:endParaRPr lang="nl-BE" dirty="0"/>
          </a:p>
          <a:p>
            <a:pPr>
              <a:buNone/>
            </a:pPr>
            <a:r>
              <a:rPr lang="nl-BE" dirty="0"/>
              <a:t>Ga na hoe de jongere rust en afleiding kan vinden. Doe dit aan de hand van de Categorie-</a:t>
            </a:r>
            <a:r>
              <a:rPr lang="nl-BE" dirty="0" err="1"/>
              <a:t>kaarten.Toon</a:t>
            </a:r>
            <a:r>
              <a:rPr lang="nl-BE" dirty="0"/>
              <a:t> alle kaarten en vraag aan de jongere er eerst een aantal uit te halen die niet bij de jongere passen. Laat daarna de jongere 3 tot 5 kaarten kiezen. Wanneer je op de kaart klikt, kan je naar een aparte slide gaan om de uitgekozen kaart uitgebreider te bespreken. Bespreek de uitgekozen kaarten en maak hier </a:t>
            </a:r>
            <a:r>
              <a:rPr lang="nl-BE" u="sng" dirty="0"/>
              <a:t>concrete acties</a:t>
            </a:r>
            <a:r>
              <a:rPr lang="nl-BE" dirty="0"/>
              <a:t> van. Het is belangrijk om de acties zo concreet mogelijk en makkelijk toepasbaar te maken en ervoor te zorgen dat de jongere alles dicht bij de hand heeft. Vb. Welke muziek zal de jongere luisteren?, Welke wandeling zal de jongere maken? …</a:t>
            </a:r>
            <a:endParaRPr lang="en-US"/>
          </a:p>
          <a:p>
            <a:pPr>
              <a:buNone/>
            </a:pPr>
            <a:r>
              <a:rPr lang="nl-BE" dirty="0"/>
              <a:t>Indien de jongere zelf nog aanvullingen heeft, naast deze categorieën kan dit uiteraard toegevoegd worden.</a:t>
            </a:r>
            <a:endParaRPr lang="en-US"/>
          </a:p>
          <a:p>
            <a:pPr>
              <a:buNone/>
            </a:pPr>
            <a:r>
              <a:rPr lang="nl-BE" dirty="0"/>
              <a:t>Tips: </a:t>
            </a:r>
            <a:endParaRPr lang="en-US"/>
          </a:p>
          <a:p>
            <a:pPr marL="285750" indent="-285750">
              <a:buChar char="•"/>
            </a:pPr>
            <a:r>
              <a:rPr lang="nl-BE" dirty="0"/>
              <a:t>De kaart ‘gamen’ kan over zowel over online of elektronische games gaan, als over gezelschapsspelletjes. Ook gezelschapsspelletjes kunnen immers online gespeeld worden</a:t>
            </a:r>
            <a:endParaRPr lang="en-US"/>
          </a:p>
          <a:p>
            <a:pPr marL="285750" indent="-285750">
              <a:buChar char="•"/>
            </a:pPr>
            <a:r>
              <a:rPr lang="nl-BE" dirty="0"/>
              <a:t>Bij de kaart ‘omgeving’ gaat het over een plek waar de jongere zich goed en/of veilig voelt. Dit hoeft niet de natuur of stad te zijn, dit kan bv. ook de eigen slaapkamer zijn. </a:t>
            </a:r>
            <a:endParaRPr lang="nl-NL" dirty="0"/>
          </a:p>
        </p:txBody>
      </p:sp>
    </p:spTree>
    <p:extLst>
      <p:ext uri="{BB962C8B-B14F-4D97-AF65-F5344CB8AC3E}">
        <p14:creationId xmlns:p14="http://schemas.microsoft.com/office/powerpoint/2010/main" val="240782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dirty="0"/>
              <a:t>Schrijf</a:t>
            </a:r>
            <a:r>
              <a:rPr lang="nl-BE" b="0" dirty="0"/>
              <a:t> de activiteiten </a:t>
            </a:r>
            <a:r>
              <a:rPr lang="nl-BE" dirty="0"/>
              <a:t>samen </a:t>
            </a:r>
            <a:r>
              <a:rPr lang="nl-BE" b="0" dirty="0"/>
              <a:t>op in het Safety Plan</a:t>
            </a:r>
          </a:p>
          <a:p>
            <a:pPr marL="158750" indent="0">
              <a:buNone/>
            </a:pPr>
            <a:endParaRPr lang="nl-BE" dirty="0"/>
          </a:p>
          <a:p>
            <a:pPr marL="158750" indent="0">
              <a:buNone/>
            </a:pPr>
            <a:r>
              <a:rPr lang="nl-BE" dirty="0"/>
              <a:t>Optionele metafoor surfplank: Wat heb je nodig om over te golven kunnen surfen?</a:t>
            </a:r>
          </a:p>
          <a:p>
            <a:pPr marL="158750" indent="0">
              <a:buNone/>
            </a:pPr>
            <a:endParaRPr lang="nl-BE" dirty="0"/>
          </a:p>
        </p:txBody>
      </p:sp>
    </p:spTree>
    <p:extLst>
      <p:ext uri="{BB962C8B-B14F-4D97-AF65-F5344CB8AC3E}">
        <p14:creationId xmlns:p14="http://schemas.microsoft.com/office/powerpoint/2010/main" val="182719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b="0" dirty="0"/>
              <a:t>Schrijf de activiteiten</a:t>
            </a:r>
            <a:r>
              <a:rPr lang="nl-BE" dirty="0"/>
              <a:t> samen</a:t>
            </a:r>
            <a:r>
              <a:rPr lang="nl-BE" b="0" dirty="0"/>
              <a:t> op in het Safety Plan</a:t>
            </a:r>
          </a:p>
          <a:p>
            <a:pPr marL="158750" indent="0">
              <a:buNone/>
            </a:pPr>
            <a:endParaRPr lang="nl-BE" dirty="0"/>
          </a:p>
          <a:p>
            <a:pPr marL="158750" indent="0">
              <a:buNone/>
            </a:pPr>
            <a:r>
              <a:rPr lang="nl-BE" dirty="0"/>
              <a:t>Optionele metafoor surfplank: Wat heb je nodig om over te golven kunnen surfen?</a:t>
            </a:r>
          </a:p>
          <a:p>
            <a:pPr marL="158750" indent="0">
              <a:buNone/>
            </a:pPr>
            <a:endParaRPr lang="nl-BE" dirty="0"/>
          </a:p>
          <a:p>
            <a:pPr marL="158750" indent="0">
              <a:buNone/>
            </a:pPr>
            <a:r>
              <a:rPr lang="nl-BE" dirty="0"/>
              <a:t>Tip: wanneer de jongere het moeilijk vindt om activiteiten te verzinnen, kan er gebruik gemaakt worden van de kaartjes bij puntje 2</a:t>
            </a:r>
          </a:p>
        </p:txBody>
      </p:sp>
    </p:spTree>
    <p:extLst>
      <p:ext uri="{BB962C8B-B14F-4D97-AF65-F5344CB8AC3E}">
        <p14:creationId xmlns:p14="http://schemas.microsoft.com/office/powerpoint/2010/main" val="3389425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latin typeface="Calibri"/>
                <a:cs typeface="Calibri"/>
              </a:rPr>
              <a:t>Wanneer</a:t>
            </a:r>
            <a:r>
              <a:rPr lang="en-US" dirty="0">
                <a:latin typeface="Calibri"/>
                <a:cs typeface="Calibri"/>
              </a:rPr>
              <a:t> je op de </a:t>
            </a:r>
            <a:r>
              <a:rPr lang="en-US" dirty="0" err="1">
                <a:latin typeface="Calibri"/>
                <a:cs typeface="Calibri"/>
              </a:rPr>
              <a:t>pijl</a:t>
            </a:r>
            <a:r>
              <a:rPr lang="en-US" dirty="0">
                <a:latin typeface="Calibri"/>
                <a:cs typeface="Calibri"/>
              </a:rPr>
              <a:t> </a:t>
            </a:r>
            <a:r>
              <a:rPr lang="en-US" dirty="0" err="1">
                <a:latin typeface="Calibri"/>
                <a:cs typeface="Calibri"/>
              </a:rPr>
              <a:t>klikt</a:t>
            </a:r>
            <a:r>
              <a:rPr lang="en-US" dirty="0">
                <a:latin typeface="Calibri"/>
                <a:cs typeface="Calibri"/>
              </a:rPr>
              <a:t>, ga je </a:t>
            </a:r>
            <a:r>
              <a:rPr lang="en-US" dirty="0" err="1">
                <a:latin typeface="Calibri"/>
                <a:cs typeface="Calibri"/>
              </a:rPr>
              <a:t>terug</a:t>
            </a:r>
            <a:r>
              <a:rPr lang="en-US" dirty="0">
                <a:latin typeface="Calibri"/>
                <a:cs typeface="Calibri"/>
              </a:rPr>
              <a:t> </a:t>
            </a:r>
            <a:r>
              <a:rPr lang="en-US" dirty="0" err="1">
                <a:latin typeface="Calibri"/>
                <a:cs typeface="Calibri"/>
              </a:rPr>
              <a:t>naar</a:t>
            </a:r>
            <a:r>
              <a:rPr lang="en-US" dirty="0">
                <a:latin typeface="Calibri"/>
                <a:cs typeface="Calibri"/>
              </a:rPr>
              <a:t> de </a:t>
            </a:r>
            <a:r>
              <a:rPr lang="en-US" dirty="0" err="1">
                <a:latin typeface="Calibri"/>
                <a:cs typeface="Calibri"/>
              </a:rPr>
              <a:t>overzichtslide</a:t>
            </a:r>
            <a:r>
              <a:rPr lang="en-US" dirty="0">
                <a:latin typeface="Calibri"/>
                <a:cs typeface="Calibri"/>
              </a:rPr>
              <a:t> </a:t>
            </a:r>
            <a:r>
              <a:rPr lang="en-US" dirty="0" err="1">
                <a:latin typeface="Calibri"/>
                <a:cs typeface="Calibri"/>
              </a:rPr>
              <a:t>dia</a:t>
            </a:r>
            <a:r>
              <a:rPr lang="en-US" dirty="0">
                <a:latin typeface="Calibri"/>
                <a:cs typeface="Calibri"/>
              </a:rPr>
              <a:t> 19,20 </a:t>
            </a:r>
            <a:r>
              <a:rPr lang="en-US" dirty="0" err="1">
                <a:latin typeface="Calibri"/>
                <a:cs typeface="Calibri"/>
              </a:rPr>
              <a:t>en</a:t>
            </a:r>
            <a:r>
              <a:rPr lang="en-US" dirty="0">
                <a:latin typeface="Calibri"/>
                <a:cs typeface="Calibri"/>
              </a:rPr>
              <a:t> 21</a:t>
            </a:r>
          </a:p>
        </p:txBody>
      </p:sp>
    </p:spTree>
    <p:extLst>
      <p:ext uri="{BB962C8B-B14F-4D97-AF65-F5344CB8AC3E}">
        <p14:creationId xmlns:p14="http://schemas.microsoft.com/office/powerpoint/2010/main" val="2756113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902233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3337426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938926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733169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219747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BE" dirty="0"/>
          </a:p>
        </p:txBody>
      </p:sp>
    </p:spTree>
    <p:extLst>
      <p:ext uri="{BB962C8B-B14F-4D97-AF65-F5344CB8AC3E}">
        <p14:creationId xmlns:p14="http://schemas.microsoft.com/office/powerpoint/2010/main" val="1343418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83540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782361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323709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2071448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3597669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591793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337335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1786276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en-US" dirty="0" err="1"/>
              <a:t>Wanneer</a:t>
            </a:r>
            <a:r>
              <a:rPr lang="en-US" dirty="0"/>
              <a:t> je op de </a:t>
            </a:r>
            <a:r>
              <a:rPr lang="en-US" dirty="0" err="1"/>
              <a:t>pijl</a:t>
            </a:r>
            <a:r>
              <a:rPr lang="en-US" dirty="0"/>
              <a:t> </a:t>
            </a:r>
            <a:r>
              <a:rPr lang="en-US" dirty="0" err="1"/>
              <a:t>klikt</a:t>
            </a:r>
            <a:r>
              <a:rPr lang="en-US" dirty="0"/>
              <a:t>, ga je </a:t>
            </a:r>
            <a:r>
              <a:rPr lang="en-US" dirty="0" err="1"/>
              <a:t>terug</a:t>
            </a:r>
            <a:r>
              <a:rPr lang="en-US" dirty="0"/>
              <a:t> </a:t>
            </a:r>
            <a:r>
              <a:rPr lang="en-US" dirty="0" err="1"/>
              <a:t>naar</a:t>
            </a:r>
            <a:r>
              <a:rPr lang="en-US" dirty="0"/>
              <a:t> de </a:t>
            </a:r>
            <a:r>
              <a:rPr lang="en-US" dirty="0" err="1"/>
              <a:t>overzichtslide</a:t>
            </a:r>
            <a:r>
              <a:rPr lang="en-US" dirty="0"/>
              <a:t> </a:t>
            </a:r>
            <a:r>
              <a:rPr lang="en-US" dirty="0" err="1"/>
              <a:t>dia</a:t>
            </a:r>
            <a:r>
              <a:rPr lang="en-US" dirty="0"/>
              <a:t> 19,20 </a:t>
            </a:r>
            <a:r>
              <a:rPr lang="en-US" dirty="0" err="1"/>
              <a:t>en</a:t>
            </a:r>
            <a:r>
              <a:rPr lang="en-US" dirty="0"/>
              <a:t> 21</a:t>
            </a:r>
            <a:endParaRPr lang="nl-NL" dirty="0"/>
          </a:p>
        </p:txBody>
      </p:sp>
    </p:spTree>
    <p:extLst>
      <p:ext uri="{BB962C8B-B14F-4D97-AF65-F5344CB8AC3E}">
        <p14:creationId xmlns:p14="http://schemas.microsoft.com/office/powerpoint/2010/main" val="967363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285750" indent="-285750">
              <a:buNone/>
            </a:pPr>
            <a:r>
              <a:rPr lang="nl-BE" b="1" u="sng" dirty="0"/>
              <a:t>Uitleg aan de jongere</a:t>
            </a:r>
            <a:r>
              <a:rPr lang="nl-BE" b="1" dirty="0"/>
              <a:t> </a:t>
            </a:r>
            <a:endParaRPr lang="nl-BE" dirty="0"/>
          </a:p>
          <a:p>
            <a:pPr marL="285750" indent="-285750">
              <a:buNone/>
            </a:pPr>
            <a:r>
              <a:rPr lang="nl-BE" dirty="0"/>
              <a:t>Het kan opluchten om te praten en degene waarmee je praat kan je steun of rust bieden. Bij wie je terecht kan, kan ook verschillen van de situatie en de persoon Wie is jouw reddingsboei? Met wie kan jij praten over je moeilijkheden of bij wie kan je terecht? Naar wie zou je eerst toestappen, kies één van de kaarten.</a:t>
            </a:r>
          </a:p>
          <a:p>
            <a:pPr marL="1085850" lvl="1" indent="-171450"/>
            <a:r>
              <a:rPr lang="nl-BE" dirty="0"/>
              <a:t>Vrienden </a:t>
            </a:r>
          </a:p>
          <a:p>
            <a:pPr marL="1085850" lvl="1" indent="-171450"/>
            <a:r>
              <a:rPr lang="nl-BE" dirty="0"/>
              <a:t>Familie</a:t>
            </a:r>
          </a:p>
          <a:p>
            <a:pPr marL="1085850" lvl="1" indent="-171450"/>
            <a:r>
              <a:rPr lang="nl-BE" dirty="0"/>
              <a:t>Hulpverlener (vb. dokter, psycholoog,…)</a:t>
            </a:r>
          </a:p>
          <a:p>
            <a:pPr marL="1085850" lvl="1" indent="-171450"/>
            <a:r>
              <a:rPr lang="nl-BE" dirty="0"/>
              <a:t>Hulplijnen</a:t>
            </a:r>
          </a:p>
          <a:p>
            <a:pPr marL="1543050" lvl="2" indent="-171450"/>
            <a:r>
              <a:rPr lang="nl-BE" dirty="0"/>
              <a:t>Awel</a:t>
            </a:r>
          </a:p>
          <a:p>
            <a:pPr marL="1543050" lvl="2" indent="-171450"/>
            <a:r>
              <a:rPr lang="nl-BE" dirty="0"/>
              <a:t>Zelfmoordlijn1813</a:t>
            </a:r>
          </a:p>
          <a:p>
            <a:pPr marL="1543050" lvl="2" indent="-171450"/>
            <a:r>
              <a:rPr lang="nl-BE" dirty="0"/>
              <a:t>JAC</a:t>
            </a:r>
          </a:p>
          <a:p>
            <a:pPr marL="1543050" lvl="2" indent="-171450"/>
            <a:r>
              <a:rPr lang="nl-BE" dirty="0"/>
              <a:t>CLB chat</a:t>
            </a:r>
          </a:p>
          <a:p>
            <a:pPr marL="1543050" lvl="2" indent="-171450"/>
            <a:r>
              <a:rPr lang="nl-BE" dirty="0" err="1"/>
              <a:t>Autismechat</a:t>
            </a:r>
            <a:endParaRPr lang="nl-BE" dirty="0"/>
          </a:p>
          <a:p>
            <a:pPr marL="1543050" lvl="2" indent="-171450"/>
            <a:r>
              <a:rPr lang="nl-BE" dirty="0"/>
              <a:t>TEJO</a:t>
            </a:r>
          </a:p>
          <a:p>
            <a:pPr marL="1543050" lvl="2" indent="-171450"/>
            <a:r>
              <a:rPr lang="nl-BE" dirty="0"/>
              <a:t>Overkop</a:t>
            </a:r>
          </a:p>
          <a:p>
            <a:pPr marL="1543050" lvl="2" indent="-171450"/>
            <a:r>
              <a:rPr lang="nl-BE" u="sng" dirty="0">
                <a:hlinkClick r:id="rId3"/>
              </a:rPr>
              <a:t>https://www.tegek.be/psychische-problemen/hulp-nodig/kinderen-en-jongeren/hulplijnen-voor-jongeren</a:t>
            </a:r>
            <a:r>
              <a:rPr lang="nl-BE" dirty="0"/>
              <a:t> </a:t>
            </a:r>
          </a:p>
          <a:p>
            <a:pPr marL="742950" lvl="1" indent="0">
              <a:buNone/>
            </a:pPr>
            <a:endParaRPr lang="nl-BE" dirty="0"/>
          </a:p>
          <a:p>
            <a:pPr marL="285750">
              <a:buNone/>
            </a:pPr>
            <a:r>
              <a:rPr lang="nl-BE" b="1" u="sng" dirty="0"/>
              <a:t>Instructie voor de hulpverlener</a:t>
            </a:r>
            <a:endParaRPr lang="nl-BE" dirty="0"/>
          </a:p>
          <a:p>
            <a:pPr marL="285750">
              <a:buNone/>
            </a:pPr>
            <a:r>
              <a:rPr lang="nl-BE" dirty="0"/>
              <a:t>Ga na bij wie de jongere terecht kan aan de hand van de Personenkaarten. Bespreek de kaarten en ga na wat hun drempels zijn. Vooral bij jongere kinderen is het belangrijk dat ze in elke omgeving of situatie ( vb. school, thuis,...) iemand hebben waarbij ze terecht kunnen  </a:t>
            </a:r>
          </a:p>
          <a:p>
            <a:pPr marL="285750">
              <a:buNone/>
            </a:pPr>
            <a:r>
              <a:rPr lang="nl-BE" dirty="0"/>
              <a:t>Extra opties: </a:t>
            </a:r>
          </a:p>
          <a:p>
            <a:pPr marL="171450" indent="-171450"/>
            <a:r>
              <a:rPr lang="nl-BE" dirty="0"/>
              <a:t>Schrijf de namen van de personen op post-its om een visueel overzicht te maken</a:t>
            </a:r>
          </a:p>
          <a:p>
            <a:pPr marL="171450" indent="-171450"/>
            <a:r>
              <a:rPr lang="nl-BE" dirty="0"/>
              <a:t>Ga na welke personen moeilijker zijn om mee te praten. Laat de jongere de Personenkaarten en/of post-its in volgorde van ‘makkelijk om mee te praten’ naar ‘moeilijker om mee te praten’ laten leggen. Bespreek waarom er een verschil is tussen de kaarten. </a:t>
            </a:r>
          </a:p>
          <a:p>
            <a:pPr indent="0">
              <a:buNone/>
            </a:pPr>
            <a:r>
              <a:rPr lang="nl-BE" dirty="0"/>
              <a:t>Ga daarna ook heel concreet in op hoe ze een gesprek kunnen starten en voeren (ook bij de personen waarbij de jongere het moeilijker vindt om mee te praten). Oefen het gesprek eventueel vooraf samen. Je kan ook oefenen hoe ze de hulplijnen kunnen contacteren. Mogelijke vervolgvragen zijn: </a:t>
            </a:r>
          </a:p>
          <a:p>
            <a:pPr marL="1085850" lvl="1" indent="-171450"/>
            <a:r>
              <a:rPr lang="nl-BE" dirty="0"/>
              <a:t>Hoe moeilijk vind je het om met je vrienden/familie/… hierover te praten? </a:t>
            </a:r>
          </a:p>
          <a:p>
            <a:pPr marL="1085850" lvl="1" indent="-171450"/>
            <a:r>
              <a:rPr lang="nl-BE" dirty="0"/>
              <a:t>Heb je hier al eens over gepraat? Hoe heb je dit ervaren?</a:t>
            </a:r>
          </a:p>
          <a:p>
            <a:pPr marL="1085850" lvl="1" indent="-171450"/>
            <a:r>
              <a:rPr lang="nl-BE" dirty="0"/>
              <a:t>Hoe neem je contact op? Vb. Whatsapp, Instagram, ...</a:t>
            </a:r>
          </a:p>
          <a:p>
            <a:pPr marL="1085850" lvl="1" indent="-171450"/>
            <a:r>
              <a:rPr lang="nl-BE" dirty="0"/>
              <a:t>Hoe heb je dit gesprek aangepakt of hoe zou je dit gesprek aanpakken? </a:t>
            </a:r>
          </a:p>
          <a:p>
            <a:pPr marL="1085850" lvl="1" indent="-171450"/>
            <a:r>
              <a:rPr lang="nl-BE" dirty="0"/>
              <a:t>Wat is belangrijk voor jou als je dit aan een vriend/familielid/… vertelt? </a:t>
            </a:r>
          </a:p>
          <a:p>
            <a:pPr marL="1085850" lvl="1" indent="-171450"/>
            <a:r>
              <a:rPr lang="nl-BE" dirty="0"/>
              <a:t>Wat kan de ander doen om jou te helpen?  Wat kan de ander beter NIET doen om jou te helpen? </a:t>
            </a:r>
          </a:p>
          <a:p>
            <a:pPr marL="1085850" lvl="1" indent="-171450"/>
            <a:r>
              <a:rPr lang="nl-BE" dirty="0"/>
              <a:t>Waarvoor kan je bij de ander terecht (vb. afleiding, praktische zaken, ...)</a:t>
            </a:r>
          </a:p>
          <a:p>
            <a:pPr lvl="1" indent="0">
              <a:buNone/>
            </a:pPr>
            <a:r>
              <a:rPr lang="nl-BE" dirty="0"/>
              <a:t>Let erop dat het niet enkel beperkt blijft tot leeftijdsgenoten, het is belangrijk dat jongeren ook bij volwassenen terecht kunnen. </a:t>
            </a:r>
          </a:p>
          <a:p>
            <a:pPr lvl="1" indent="0">
              <a:buNone/>
            </a:pPr>
            <a:endParaRPr lang="nl-BE" dirty="0"/>
          </a:p>
          <a:p>
            <a:pPr lvl="1" indent="0">
              <a:buNone/>
            </a:pPr>
            <a:endParaRPr lang="nl-BE" dirty="0"/>
          </a:p>
          <a:p>
            <a:pPr marL="158750" indent="0">
              <a:buNone/>
            </a:pPr>
            <a:r>
              <a:rPr lang="nl-BE"/>
              <a:t>OPMERKING: Als je op een prent naar keuze klikt, ga je naar de bijhorende slide. Hierbij kan je de tijd nemen om concreet na te denken over hoe je in gesprek gaat met die persoon. Wanneer je op de pijl terug klikt, keer je terug naar de overzichtspagina. </a:t>
            </a:r>
            <a:endParaRPr lang="en-US"/>
          </a:p>
          <a:p>
            <a:pPr marL="158750" indent="0">
              <a:buNone/>
            </a:pPr>
            <a:r>
              <a:rPr lang="nl-BE" dirty="0"/>
              <a:t>Het is de bedoeling om </a:t>
            </a:r>
            <a:r>
              <a:rPr lang="nl-BE" b="1" dirty="0"/>
              <a:t>bij elke kaart stil te staan</a:t>
            </a:r>
            <a:r>
              <a:rPr lang="nl-BE" dirty="0"/>
              <a:t>, een contactpersonen te </a:t>
            </a:r>
            <a:r>
              <a:rPr lang="nl-BE" b="1" dirty="0"/>
              <a:t>concretiseren</a:t>
            </a:r>
            <a:r>
              <a:rPr lang="nl-BE" dirty="0"/>
              <a:t>, na te gaan hoe deze persoon te bereiken, samen nadenken over wat drempels zijn en hoe het gesprek te starten.</a:t>
            </a:r>
          </a:p>
          <a:p>
            <a:pPr marL="158750" indent="0">
              <a:buNone/>
            </a:pPr>
            <a:endParaRPr lang="nl-BE"/>
          </a:p>
        </p:txBody>
      </p:sp>
    </p:spTree>
    <p:extLst>
      <p:ext uri="{BB962C8B-B14F-4D97-AF65-F5344CB8AC3E}">
        <p14:creationId xmlns:p14="http://schemas.microsoft.com/office/powerpoint/2010/main" val="272639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None/>
            </a:pPr>
            <a:r>
              <a:rPr lang="nl-BE" b="1" dirty="0"/>
              <a:t> Als je aan zelfmoord denkt, welke gedachten komen er dan bij je op? Wat gaat er allemaal om in je hoofd?  Schrijf je gedachten op de post-its en kleef ze op de tekening. </a:t>
            </a:r>
            <a:endParaRPr lang="nl-BE" b="0" i="0" u="none" strike="noStrike" cap="none" dirty="0">
              <a:solidFill>
                <a:srgbClr val="000000"/>
              </a:solidFill>
              <a:effectLst/>
            </a:endParaRPr>
          </a:p>
          <a:p>
            <a:pPr>
              <a:buNone/>
            </a:pPr>
            <a:r>
              <a:rPr lang="nl-BE" dirty="0"/>
              <a:t>Vervolgvragen:</a:t>
            </a:r>
          </a:p>
          <a:p>
            <a:pPr marL="285750" indent="-285750"/>
            <a:r>
              <a:rPr lang="nl-BE" dirty="0"/>
              <a:t>Heb je dan ook bepaalde beelden bij die gedachten?</a:t>
            </a:r>
          </a:p>
          <a:p>
            <a:pPr marL="285750" indent="-285750"/>
            <a:r>
              <a:rPr lang="nl-BE" dirty="0"/>
              <a:t>Sinds wanneer heb je deze (zelfmoord)gedachten? </a:t>
            </a:r>
          </a:p>
          <a:p>
            <a:pPr marL="0" indent="0">
              <a:buNone/>
            </a:pPr>
            <a:endParaRPr lang="nl-BE" dirty="0"/>
          </a:p>
          <a:p>
            <a:pPr marL="0" indent="0">
              <a:buNone/>
            </a:pPr>
            <a:endParaRPr lang="nl-BE" b="1" dirty="0"/>
          </a:p>
          <a:p>
            <a:pPr marL="158750" indent="0">
              <a:buNone/>
            </a:pPr>
            <a:endParaRPr lang="nl-BE"/>
          </a:p>
          <a:p>
            <a:pPr marL="158750" indent="0" rtl="0">
              <a:buNone/>
            </a:pPr>
            <a:endParaRPr lang="nl-BE" sz="1100" b="0" i="0" u="none" strike="noStrike" cap="none">
              <a:solidFill>
                <a:srgbClr val="000000"/>
              </a:solidFill>
              <a:effectLst/>
              <a:latin typeface="Arial"/>
              <a:ea typeface="Arial"/>
              <a:cs typeface="Arial"/>
            </a:endParaRPr>
          </a:p>
          <a:p>
            <a:pPr marL="158750" indent="0" fontAlgn="base">
              <a:buNone/>
            </a:pPr>
            <a:endParaRPr lang="nl-BE"/>
          </a:p>
        </p:txBody>
      </p:sp>
    </p:spTree>
    <p:extLst>
      <p:ext uri="{BB962C8B-B14F-4D97-AF65-F5344CB8AC3E}">
        <p14:creationId xmlns:p14="http://schemas.microsoft.com/office/powerpoint/2010/main" val="880090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dirty="0"/>
              <a:t>Noteer deze info in het Safety Plan. Noteer concreet met wie ze contact kunnen opnemen en op welke manier bv. Een bericht sturen via Instagram naar mijn zus.</a:t>
            </a:r>
            <a:endParaRPr lang="nl-BE"/>
          </a:p>
          <a:p>
            <a:pPr marL="158750" indent="0">
              <a:buNone/>
            </a:pPr>
            <a:endParaRPr lang="nl-BE" b="0" dirty="0"/>
          </a:p>
        </p:txBody>
      </p:sp>
    </p:spTree>
    <p:extLst>
      <p:ext uri="{BB962C8B-B14F-4D97-AF65-F5344CB8AC3E}">
        <p14:creationId xmlns:p14="http://schemas.microsoft.com/office/powerpoint/2010/main" val="1275075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285750" indent="-285750">
              <a:buNone/>
            </a:pPr>
            <a:r>
              <a:rPr lang="nl-BE" b="1" i="0" u="sng" strike="noStrike" cap="none" dirty="0">
                <a:solidFill>
                  <a:srgbClr val="000000"/>
                </a:solidFill>
                <a:effectLst/>
                <a:sym typeface="Arial"/>
              </a:rPr>
              <a:t>Uitleg </a:t>
            </a:r>
            <a:r>
              <a:rPr lang="nl-BE" b="1" u="sng" dirty="0"/>
              <a:t>aan </a:t>
            </a:r>
            <a:r>
              <a:rPr lang="nl-BE" b="1" i="0" u="sng" strike="noStrike" cap="none" dirty="0">
                <a:solidFill>
                  <a:srgbClr val="000000"/>
                </a:solidFill>
                <a:effectLst/>
                <a:sym typeface="Arial"/>
              </a:rPr>
              <a:t>de jongere</a:t>
            </a:r>
            <a:r>
              <a:rPr lang="nl-BE" b="1" dirty="0"/>
              <a:t> </a:t>
            </a:r>
            <a:endParaRPr lang="nl-BE" dirty="0"/>
          </a:p>
          <a:p>
            <a:pPr marL="285750" indent="-285750">
              <a:buNone/>
            </a:pPr>
            <a:r>
              <a:rPr lang="nl-BE" dirty="0"/>
              <a:t>Het kan opluchten om te praten en degene waarmee je praat </a:t>
            </a:r>
            <a:r>
              <a:rPr lang="nl-BE" b="0" i="0" u="none" strike="noStrike" cap="none" dirty="0">
                <a:solidFill>
                  <a:srgbClr val="000000"/>
                </a:solidFill>
                <a:effectLst/>
                <a:sym typeface="Arial"/>
              </a:rPr>
              <a:t>kan</a:t>
            </a:r>
            <a:r>
              <a:rPr lang="nl-BE" dirty="0"/>
              <a:t> je steun of rust bieden</a:t>
            </a:r>
            <a:r>
              <a:rPr lang="nl-BE" b="0" i="0" u="none" strike="noStrike" cap="none" dirty="0">
                <a:solidFill>
                  <a:srgbClr val="000000"/>
                </a:solidFill>
                <a:effectLst/>
                <a:sym typeface="Arial"/>
              </a:rPr>
              <a:t>. Bij wie je terecht kan, kan ook verschillen </a:t>
            </a:r>
            <a:r>
              <a:rPr lang="nl-BE" dirty="0"/>
              <a:t>van de situatie en de persoon? Wie</a:t>
            </a:r>
            <a:r>
              <a:rPr lang="nl-BE" b="0" i="0" u="none" strike="noStrike" cap="none" dirty="0">
                <a:solidFill>
                  <a:srgbClr val="000000"/>
                </a:solidFill>
                <a:effectLst/>
                <a:sym typeface="Arial"/>
              </a:rPr>
              <a:t> is jouw reddingsboei? Met wie kan jij praten over je moeilijkheden of bij wie kan je terecht? Naar wie zou je eerst toestappen, kies één van de kaarten</a:t>
            </a:r>
            <a:r>
              <a:rPr lang="nl-BE" dirty="0"/>
              <a:t>.</a:t>
            </a:r>
          </a:p>
          <a:p>
            <a:pPr marL="1085850" lvl="1" indent="-171450"/>
            <a:r>
              <a:rPr lang="nl-BE" dirty="0"/>
              <a:t>Vrienden </a:t>
            </a:r>
          </a:p>
          <a:p>
            <a:pPr marL="1085850" lvl="1" indent="-171450"/>
            <a:r>
              <a:rPr lang="nl-BE" dirty="0"/>
              <a:t>Familie</a:t>
            </a:r>
          </a:p>
          <a:p>
            <a:pPr marL="1085850" lvl="1" indent="-171450"/>
            <a:r>
              <a:rPr lang="nl-BE" dirty="0"/>
              <a:t>Hulpverlener (vb. dokter, psycholoog,…)</a:t>
            </a:r>
          </a:p>
          <a:p>
            <a:pPr marL="1085850" lvl="1" indent="-171450"/>
            <a:r>
              <a:rPr lang="nl-BE" dirty="0"/>
              <a:t>Hulplijnen</a:t>
            </a:r>
          </a:p>
          <a:p>
            <a:pPr marL="1543050" lvl="2" indent="-171450"/>
            <a:r>
              <a:rPr lang="nl-BE" dirty="0"/>
              <a:t>Awel</a:t>
            </a:r>
          </a:p>
          <a:p>
            <a:pPr marL="1543050" lvl="2" indent="-171450"/>
            <a:r>
              <a:rPr lang="nl-BE" dirty="0"/>
              <a:t>Zelfmoordlijn1813</a:t>
            </a:r>
          </a:p>
          <a:p>
            <a:pPr marL="1543050" lvl="2" indent="-171450"/>
            <a:r>
              <a:rPr lang="nl-BE" dirty="0"/>
              <a:t>JAC</a:t>
            </a:r>
          </a:p>
          <a:p>
            <a:pPr marL="1543050" lvl="2" indent="-171450"/>
            <a:r>
              <a:rPr lang="nl-BE" dirty="0"/>
              <a:t>CLB chat</a:t>
            </a:r>
          </a:p>
          <a:p>
            <a:pPr marL="1543050" lvl="2" indent="-171450"/>
            <a:r>
              <a:rPr lang="nl-BE" dirty="0" err="1"/>
              <a:t>Autismechat</a:t>
            </a:r>
            <a:endParaRPr lang="nl-BE"/>
          </a:p>
          <a:p>
            <a:pPr marL="1543050" lvl="2" indent="-171450"/>
            <a:r>
              <a:rPr lang="nl-BE" dirty="0"/>
              <a:t>TEJO</a:t>
            </a:r>
          </a:p>
          <a:p>
            <a:pPr marL="1543050" lvl="2" indent="-171450"/>
            <a:r>
              <a:rPr lang="nl-BE" dirty="0"/>
              <a:t>Overkop</a:t>
            </a:r>
          </a:p>
          <a:p>
            <a:pPr marL="1543050" lvl="2" indent="-171450"/>
            <a:r>
              <a:rPr lang="nl-BE" u="sng" dirty="0">
                <a:hlinkClick r:id="rId3"/>
              </a:rPr>
              <a:t>https://www.tegek.be/psychische-problemen/hulp-nodig/kinderen-en-jongeren/hulplijnen-voor-jongeren</a:t>
            </a:r>
            <a:r>
              <a:rPr lang="nl-BE" dirty="0"/>
              <a:t> </a:t>
            </a:r>
            <a:endParaRPr lang="en-US" dirty="0"/>
          </a:p>
          <a:p>
            <a:pPr marL="742950" lvl="1" indent="0">
              <a:buNone/>
            </a:pPr>
            <a:endParaRPr lang="nl-BE" dirty="0"/>
          </a:p>
          <a:p>
            <a:pPr marL="285750">
              <a:buNone/>
            </a:pPr>
            <a:r>
              <a:rPr lang="nl-BE" b="1" u="sng" dirty="0"/>
              <a:t>Instructie voor de hulpverlener</a:t>
            </a:r>
            <a:endParaRPr lang="nl-BE" dirty="0"/>
          </a:p>
          <a:p>
            <a:pPr marL="285750">
              <a:buNone/>
            </a:pPr>
            <a:r>
              <a:rPr lang="nl-BE" dirty="0"/>
              <a:t>Ga na bij wie de jongere terecht kan aan de hand van de Personenkaarten. Bespreek de kaarten en ga na wat hun drempels zijn. Vooral bij jongere kinderen is het belangrijk dat ze in elke omgeving of situatie ( vb. school, thuis,...) iemand hebben waarbij ze terecht kunnen  </a:t>
            </a:r>
            <a:endParaRPr lang="en-US" dirty="0"/>
          </a:p>
          <a:p>
            <a:pPr marL="285750">
              <a:buNone/>
            </a:pPr>
            <a:r>
              <a:rPr lang="nl-BE" dirty="0"/>
              <a:t>Extra opties: </a:t>
            </a:r>
            <a:endParaRPr lang="en-US" dirty="0"/>
          </a:p>
          <a:p>
            <a:pPr marL="171450" indent="-171450"/>
            <a:r>
              <a:rPr lang="nl-BE" dirty="0"/>
              <a:t>Schrijf de namen van de personen op post-its om een visueel overzicht te maken</a:t>
            </a:r>
            <a:endParaRPr lang="en-US" dirty="0"/>
          </a:p>
          <a:p>
            <a:pPr marL="171450" indent="-171450"/>
            <a:r>
              <a:rPr lang="nl-BE" dirty="0"/>
              <a:t>Ga na welke personen moeilijker zijn om mee te praten. Laat de jongere de Personenkaarten en/of post-its in volgorde van ‘makkelijk om mee te praten’ naar ‘moeilijker om mee te praten’ laten leggen. Bespreek waarom er een verschil is tussen de kaarten. </a:t>
            </a:r>
            <a:endParaRPr lang="en-US" dirty="0"/>
          </a:p>
          <a:p>
            <a:pPr indent="0">
              <a:buNone/>
            </a:pPr>
            <a:r>
              <a:rPr lang="nl-BE" dirty="0"/>
              <a:t>Ga daarna ook heel concreet in op hoe ze een gesprek kunnen starten en voeren (ook bij de personen waarbij de jongere het moeilijker vindt om mee te praten). Oefen het gesprek eventueel vooraf samen. Je kan ook oefenen hoe ze de hulplijnen kunnen contacteren. Mogelijke vervolgvragen zijn: </a:t>
            </a:r>
            <a:endParaRPr lang="en-US" dirty="0"/>
          </a:p>
          <a:p>
            <a:pPr marL="1085850" lvl="1" indent="-171450"/>
            <a:r>
              <a:rPr lang="nl-BE" dirty="0"/>
              <a:t>Hoe moeilijk vind je het om met je vrienden/familie/… hierover te praten? </a:t>
            </a:r>
            <a:endParaRPr lang="en-US" dirty="0"/>
          </a:p>
          <a:p>
            <a:pPr marL="1085850" lvl="1" indent="-171450"/>
            <a:r>
              <a:rPr lang="nl-BE" dirty="0"/>
              <a:t>Heb je hier al eens over gepraat? Hoe heb je dit ervaren?</a:t>
            </a:r>
            <a:endParaRPr lang="en-US" dirty="0"/>
          </a:p>
          <a:p>
            <a:pPr marL="1085850" lvl="1" indent="-171450"/>
            <a:r>
              <a:rPr lang="nl-BE" dirty="0"/>
              <a:t>Hoe neem je contact op? Vb. Whatsapp, Instagram, ...</a:t>
            </a:r>
            <a:endParaRPr lang="en-US" dirty="0"/>
          </a:p>
          <a:p>
            <a:pPr marL="1085850" lvl="1" indent="-171450"/>
            <a:r>
              <a:rPr lang="nl-BE" dirty="0"/>
              <a:t>Hoe heb je dit gesprek aangepakt of hoe zou je dit gesprek aanpakken? </a:t>
            </a:r>
            <a:endParaRPr lang="en-US" dirty="0"/>
          </a:p>
          <a:p>
            <a:pPr marL="1085850" lvl="1" indent="-171450"/>
            <a:r>
              <a:rPr lang="nl-BE" dirty="0"/>
              <a:t>Wat is belangrijk voor jou als je dit aan een vriend/familielid/… vertelt? </a:t>
            </a:r>
            <a:endParaRPr lang="en-US" dirty="0"/>
          </a:p>
          <a:p>
            <a:pPr marL="1085850" lvl="1" indent="-171450"/>
            <a:r>
              <a:rPr lang="nl-BE" dirty="0"/>
              <a:t>Wat kan de ander doen om jou te helpen?  Wat kan de ander beter NIET doen om jou te helpen? </a:t>
            </a:r>
            <a:endParaRPr lang="en-US" dirty="0"/>
          </a:p>
          <a:p>
            <a:pPr marL="1085850" lvl="1" indent="-171450"/>
            <a:r>
              <a:rPr lang="nl-BE" dirty="0"/>
              <a:t>Waarvoor kan je bij de ander terecht (vb. afleiding, praktische zaken, ...)</a:t>
            </a:r>
            <a:endParaRPr lang="en-US" dirty="0"/>
          </a:p>
          <a:p>
            <a:pPr lvl="1" indent="0">
              <a:buNone/>
            </a:pPr>
            <a:r>
              <a:rPr lang="nl-BE" dirty="0"/>
              <a:t>Let erop dat het niet enkel beperkt blijft tot leeftijdsgenoten, het is belangrijk dat jongeren ook bij volwassenen terecht kunnen</a:t>
            </a:r>
            <a:r>
              <a:rPr lang="nl-BE" b="0" i="0" u="none" strike="noStrike" cap="none" dirty="0">
                <a:solidFill>
                  <a:srgbClr val="000000"/>
                </a:solidFill>
                <a:effectLst/>
                <a:sym typeface="Arial"/>
              </a:rPr>
              <a:t>.</a:t>
            </a:r>
            <a:r>
              <a:rPr lang="nl-BE" dirty="0"/>
              <a:t> </a:t>
            </a:r>
          </a:p>
          <a:p>
            <a:pPr marL="158750" indent="0">
              <a:buNone/>
            </a:pPr>
            <a:endParaRPr lang="nl-BE" sz="1100" b="0" i="0" u="none" strike="noStrike" cap="none">
              <a:solidFill>
                <a:srgbClr val="000000"/>
              </a:solidFill>
              <a:effectLst/>
              <a:latin typeface="Arial"/>
              <a:cs typeface="Arial"/>
            </a:endParaRPr>
          </a:p>
          <a:p>
            <a:pPr marL="158750" indent="0">
              <a:buNone/>
              <a:defRPr/>
            </a:pPr>
            <a:r>
              <a:rPr lang="nl-BE" sz="1100" b="0" i="0" u="none" strike="noStrike" cap="none" dirty="0">
                <a:solidFill>
                  <a:srgbClr val="000000"/>
                </a:solidFill>
                <a:effectLst/>
                <a:latin typeface="Arial"/>
                <a:cs typeface="Arial"/>
                <a:sym typeface="Arial"/>
              </a:rPr>
              <a:t>OPMERKING: Als je op een prent naar keuze klikt, ga je naar de bijhorende slide. Hierbij kan je de tijd nemen om concreet na te denken over hoe je in gesprek gaat met die persoon. Wanneer je op de pijl terug klikt, keer je terug naar de overzichtspagina</a:t>
            </a:r>
            <a:r>
              <a:rPr lang="nl-BE" dirty="0"/>
              <a:t>. </a:t>
            </a:r>
          </a:p>
          <a:p>
            <a:pPr marL="158750" indent="0">
              <a:buNone/>
              <a:defRPr/>
            </a:pPr>
            <a:r>
              <a:rPr lang="nl-BE" dirty="0"/>
              <a:t>Het is de bedoeling om </a:t>
            </a:r>
            <a:r>
              <a:rPr lang="nl-BE" b="1" dirty="0"/>
              <a:t>bij elke kaart stil te staan</a:t>
            </a:r>
            <a:r>
              <a:rPr lang="nl-BE" dirty="0"/>
              <a:t>, een contactpersonen te </a:t>
            </a:r>
            <a:r>
              <a:rPr lang="nl-BE" b="1" dirty="0"/>
              <a:t>concretiseren</a:t>
            </a:r>
            <a:r>
              <a:rPr lang="nl-BE" dirty="0"/>
              <a:t>, na te gaan hoe deze persoon te bereiken, samen nadenken over wat drempels zijn en hoe het gesprek te starten.</a:t>
            </a:r>
          </a:p>
          <a:p>
            <a:pPr marL="158750" indent="0">
              <a:buNone/>
            </a:pPr>
            <a:endParaRPr lang="nl-BE" b="0"/>
          </a:p>
        </p:txBody>
      </p:sp>
    </p:spTree>
    <p:extLst>
      <p:ext uri="{BB962C8B-B14F-4D97-AF65-F5344CB8AC3E}">
        <p14:creationId xmlns:p14="http://schemas.microsoft.com/office/powerpoint/2010/main" val="1454758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dirty="0"/>
              <a:t>Noteer deze info in het Safety Plan. Noteer concreet met wie ze contact kunnen opnemen en op welke manier. </a:t>
            </a:r>
            <a:endParaRPr lang="nl-BE" b="0" dirty="0"/>
          </a:p>
        </p:txBody>
      </p:sp>
    </p:spTree>
    <p:extLst>
      <p:ext uri="{BB962C8B-B14F-4D97-AF65-F5344CB8AC3E}">
        <p14:creationId xmlns:p14="http://schemas.microsoft.com/office/powerpoint/2010/main" val="774672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330591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nl-NL" dirty="0"/>
          </a:p>
        </p:txBody>
      </p:sp>
    </p:spTree>
    <p:extLst>
      <p:ext uri="{BB962C8B-B14F-4D97-AF65-F5344CB8AC3E}">
        <p14:creationId xmlns:p14="http://schemas.microsoft.com/office/powerpoint/2010/main" val="2812586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nl-NL" dirty="0"/>
          </a:p>
        </p:txBody>
      </p:sp>
    </p:spTree>
    <p:extLst>
      <p:ext uri="{BB962C8B-B14F-4D97-AF65-F5344CB8AC3E}">
        <p14:creationId xmlns:p14="http://schemas.microsoft.com/office/powerpoint/2010/main" val="3121655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nl-NL" dirty="0"/>
          </a:p>
        </p:txBody>
      </p:sp>
    </p:spTree>
    <p:extLst>
      <p:ext uri="{BB962C8B-B14F-4D97-AF65-F5344CB8AC3E}">
        <p14:creationId xmlns:p14="http://schemas.microsoft.com/office/powerpoint/2010/main" val="2929886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nl-NL" dirty="0"/>
          </a:p>
        </p:txBody>
      </p:sp>
    </p:spTree>
    <p:extLst>
      <p:ext uri="{BB962C8B-B14F-4D97-AF65-F5344CB8AC3E}">
        <p14:creationId xmlns:p14="http://schemas.microsoft.com/office/powerpoint/2010/main" val="2431974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nl-NL" dirty="0"/>
          </a:p>
        </p:txBody>
      </p:sp>
    </p:spTree>
    <p:extLst>
      <p:ext uri="{BB962C8B-B14F-4D97-AF65-F5344CB8AC3E}">
        <p14:creationId xmlns:p14="http://schemas.microsoft.com/office/powerpoint/2010/main" val="1767538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dirty="0"/>
              <a:t>Wanneer je op de pijl terug klikt, keer je terug naar de overzichtspagina dia 38 en 39 </a:t>
            </a:r>
            <a:endParaRPr lang="nl-NL" dirty="0"/>
          </a:p>
        </p:txBody>
      </p:sp>
    </p:spTree>
    <p:extLst>
      <p:ext uri="{BB962C8B-B14F-4D97-AF65-F5344CB8AC3E}">
        <p14:creationId xmlns:p14="http://schemas.microsoft.com/office/powerpoint/2010/main" val="303423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nl-BE" sz="1100" b="1" i="0" u="none" strike="noStrike" cap="none">
                <a:solidFill>
                  <a:srgbClr val="000000"/>
                </a:solidFill>
                <a:effectLst/>
                <a:latin typeface="Arial"/>
                <a:ea typeface="Arial"/>
                <a:cs typeface="Arial"/>
                <a:sym typeface="Arial"/>
              </a:rPr>
              <a:t>Hoe vaak heb je de afgelopen week (of een andere periode) aan zelfmoord gedacht?  </a:t>
            </a:r>
            <a:endParaRPr lang="en-US"/>
          </a:p>
          <a:p>
            <a:endParaRPr lang="nl-BE"/>
          </a:p>
        </p:txBody>
      </p:sp>
    </p:spTree>
    <p:extLst>
      <p:ext uri="{BB962C8B-B14F-4D97-AF65-F5344CB8AC3E}">
        <p14:creationId xmlns:p14="http://schemas.microsoft.com/office/powerpoint/2010/main" val="2034014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u="sng" dirty="0"/>
              <a:t>Uitleg aan de jongere</a:t>
            </a:r>
            <a:endParaRPr lang="nl-BE" dirty="0"/>
          </a:p>
          <a:p>
            <a:pPr>
              <a:buNone/>
            </a:pPr>
            <a:r>
              <a:rPr lang="nl-BE" dirty="0"/>
              <a:t>Het is belangrijk om in momenten van crisis je tegen jezelf te beschermen. Er moet een veilige omgeving gecreëerd worden. Je kan het zien als een soort van reddingsvest tegen de golven. Als we even terugdenken aan jouw plannen, hoe kan jij op zo’n moment je omgeving zo veilig mogelijk maken? Veiligheid kan betekenen dat je naar een plek of naar iemand toegaat waar je je veilig voelt. </a:t>
            </a:r>
          </a:p>
          <a:p>
            <a:pPr marL="1200150" lvl="1" indent="-285750"/>
            <a:r>
              <a:rPr lang="nl-BE" dirty="0"/>
              <a:t>Plaatsen en personen</a:t>
            </a:r>
          </a:p>
          <a:p>
            <a:pPr marL="1657350" lvl="2" indent="-285750"/>
            <a:r>
              <a:rPr lang="nl-BE" dirty="0"/>
              <a:t>Wat is een veilige plek voor jou?</a:t>
            </a:r>
          </a:p>
          <a:p>
            <a:pPr marL="1657350" lvl="2" indent="-285750"/>
            <a:r>
              <a:rPr lang="nl-BE" dirty="0"/>
              <a:t>Bij wie voel je je veilig?</a:t>
            </a:r>
          </a:p>
          <a:p>
            <a:pPr marL="1657350" lvl="2" indent="-285750"/>
            <a:r>
              <a:rPr lang="nl-BE" dirty="0"/>
              <a:t>Wat zijn onveilige plaatsen die je beter vermijdt?</a:t>
            </a:r>
          </a:p>
          <a:p>
            <a:pPr marL="1200150" lvl="1" indent="-285750"/>
            <a:r>
              <a:rPr lang="nl-BE" dirty="0"/>
              <a:t>Middelen</a:t>
            </a:r>
          </a:p>
          <a:p>
            <a:pPr marL="1657350" lvl="2" indent="-285750"/>
            <a:r>
              <a:rPr lang="nl-BE" dirty="0"/>
              <a:t>Welke onveilige dingen kan je veilig opbergen of wegdoen?  (Refereren naar eventueel plan/methodes die eerder benoemd werden)</a:t>
            </a:r>
          </a:p>
          <a:p>
            <a:pPr marL="1657350" lvl="2" indent="-285750"/>
            <a:r>
              <a:rPr lang="nl-BE" dirty="0"/>
              <a:t>Wie kan jou daarbij helpen?</a:t>
            </a:r>
          </a:p>
          <a:p>
            <a:pPr marL="1657350" lvl="2" indent="-285750"/>
            <a:endParaRPr lang="nl-BE" dirty="0"/>
          </a:p>
          <a:p>
            <a:pPr>
              <a:buNone/>
            </a:pPr>
            <a:r>
              <a:rPr lang="nl-BE" b="1" u="sng" dirty="0"/>
              <a:t>Instructie voor de hulpverlener</a:t>
            </a:r>
            <a:endParaRPr lang="nl-BE" dirty="0"/>
          </a:p>
          <a:p>
            <a:pPr>
              <a:buNone/>
            </a:pPr>
            <a:r>
              <a:rPr lang="nl-BE" dirty="0"/>
              <a:t>Ga als hulpverlener zo concreet mogelijk in op de plannen van de jongere en zoek samen mee naar mogelijke oplossingen om de omgeving veilig te maken. Maak gebruik van de 3 categorieën (Personen, Plaatsen en Middelen) om deze stap zo uitgebreid mogelijk uit te voeren. </a:t>
            </a:r>
            <a:r>
              <a:rPr lang="nl-BE" b="1" dirty="0"/>
              <a:t>OPGELET:</a:t>
            </a:r>
            <a:r>
              <a:rPr lang="nl-BE" dirty="0"/>
              <a:t> Geef bij de categorie ‘middelen’ zelf geen voorbeelden, maar als de jongere zelf een concreet middel benoemt, ga hier dan verder op in. Maak dan ook een concreet plan om de veiligheid rond dit middel te bevorderen. </a:t>
            </a:r>
          </a:p>
          <a:p>
            <a:pPr marL="171450" indent="-127000">
              <a:buNone/>
            </a:pPr>
            <a:endParaRPr lang="nl-BE" dirty="0"/>
          </a:p>
          <a:p>
            <a:pPr marL="158750" indent="0">
              <a:buNone/>
            </a:pPr>
            <a:endParaRPr lang="nl-BE" dirty="0"/>
          </a:p>
        </p:txBody>
      </p:sp>
    </p:spTree>
    <p:extLst>
      <p:ext uri="{BB962C8B-B14F-4D97-AF65-F5344CB8AC3E}">
        <p14:creationId xmlns:p14="http://schemas.microsoft.com/office/powerpoint/2010/main" val="1469988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b="0" dirty="0"/>
              <a:t>Vat de signalen samen en schrijf deze in het Safety Plan</a:t>
            </a:r>
          </a:p>
          <a:p>
            <a:pPr marL="1085850" lvl="1" indent="-171450" algn="just"/>
            <a:endParaRPr lang="nl-BE" dirty="0"/>
          </a:p>
          <a:p>
            <a:pPr marL="158750" indent="0">
              <a:buNone/>
            </a:pPr>
            <a:endParaRPr lang="nl-BE" b="0" dirty="0"/>
          </a:p>
        </p:txBody>
      </p:sp>
    </p:spTree>
    <p:extLst>
      <p:ext uri="{BB962C8B-B14F-4D97-AF65-F5344CB8AC3E}">
        <p14:creationId xmlns:p14="http://schemas.microsoft.com/office/powerpoint/2010/main" val="583378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r>
              <a:rPr lang="nl-BE" b="1" i="0" u="sng" strike="noStrike" cap="none" dirty="0">
                <a:effectLst/>
                <a:sym typeface="Arial"/>
              </a:rPr>
              <a:t>Uitleg </a:t>
            </a:r>
            <a:r>
              <a:rPr lang="nl-BE" b="1" u="sng" dirty="0"/>
              <a:t>aan </a:t>
            </a:r>
            <a:r>
              <a:rPr lang="nl-BE" b="1" i="0" u="sng" strike="noStrike" cap="none" dirty="0">
                <a:effectLst/>
                <a:sym typeface="Arial"/>
              </a:rPr>
              <a:t>de jongere</a:t>
            </a:r>
            <a:endParaRPr lang="nl-BE" b="1" u="sng" dirty="0"/>
          </a:p>
          <a:p>
            <a:pPr>
              <a:buNone/>
            </a:pPr>
            <a:r>
              <a:rPr lang="nl-BE" dirty="0"/>
              <a:t>Wat</a:t>
            </a:r>
            <a:r>
              <a:rPr lang="nl-BE" b="0" i="0" u="none" strike="noStrike" cap="none" dirty="0">
                <a:effectLst/>
                <a:sym typeface="Arial"/>
              </a:rPr>
              <a:t> </a:t>
            </a:r>
            <a:r>
              <a:rPr lang="nl-BE" dirty="0"/>
              <a:t>doet jou </a:t>
            </a:r>
            <a:r>
              <a:rPr lang="nl-BE" b="1" dirty="0"/>
              <a:t>volhouden</a:t>
            </a:r>
            <a:r>
              <a:rPr lang="nl-BE" dirty="0"/>
              <a:t>?</a:t>
            </a:r>
            <a:r>
              <a:rPr lang="nl-BE" b="0" i="0" u="none" strike="noStrike" cap="none" dirty="0">
                <a:effectLst/>
                <a:sym typeface="Arial"/>
              </a:rPr>
              <a:t> </a:t>
            </a:r>
            <a:r>
              <a:rPr lang="nl-BE" dirty="0"/>
              <a:t>Wat</a:t>
            </a:r>
            <a:r>
              <a:rPr lang="nl-BE" b="0" i="0" u="none" strike="noStrike" cap="none" dirty="0">
                <a:effectLst/>
                <a:sym typeface="Arial"/>
              </a:rPr>
              <a:t> </a:t>
            </a:r>
            <a:r>
              <a:rPr lang="nl-BE" dirty="0"/>
              <a:t>zorgt ervoor dat je wil blijven leven? </a:t>
            </a:r>
          </a:p>
          <a:p>
            <a:pPr marL="285750" indent="-285750"/>
            <a:r>
              <a:rPr lang="nl-BE" b="0" i="0" u="none" strike="noStrike" cap="none" dirty="0">
                <a:effectLst/>
                <a:sym typeface="Arial"/>
              </a:rPr>
              <a:t>Welke personen in je leven zijn belangrijk voor jou?</a:t>
            </a:r>
            <a:r>
              <a:rPr lang="nl-BE" dirty="0"/>
              <a:t> (tip</a:t>
            </a:r>
            <a:r>
              <a:rPr lang="nl-BE" b="0" i="0" u="none" strike="noStrike" cap="none" dirty="0">
                <a:effectLst/>
                <a:sym typeface="Arial"/>
              </a:rPr>
              <a:t>: pols ook naar dieren</a:t>
            </a:r>
            <a:r>
              <a:rPr lang="nl-BE" dirty="0"/>
              <a:t>)</a:t>
            </a:r>
            <a:endParaRPr lang="nl-BE" b="0" i="0" u="none" strike="noStrike" cap="none" dirty="0">
              <a:effectLst/>
            </a:endParaRPr>
          </a:p>
          <a:p>
            <a:pPr marL="285750" indent="-285750"/>
            <a:r>
              <a:rPr lang="nl-BE" b="0" i="0" u="none" strike="noStrike" cap="none" dirty="0">
                <a:effectLst/>
                <a:sym typeface="Arial"/>
              </a:rPr>
              <a:t>Aan welke dingen of activiteiten beleef je plezier? (vb. Hobby's)</a:t>
            </a:r>
            <a:endParaRPr lang="nl-BE" b="0" i="0" u="none" strike="noStrike" cap="none" dirty="0">
              <a:effectLst/>
            </a:endParaRPr>
          </a:p>
          <a:p>
            <a:pPr indent="0">
              <a:buNone/>
            </a:pPr>
            <a:r>
              <a:rPr lang="nl-BE" dirty="0"/>
              <a:t>Het kan helpen om een </a:t>
            </a:r>
            <a:r>
              <a:rPr lang="nl-BE" b="1" dirty="0"/>
              <a:t>box</a:t>
            </a:r>
            <a:r>
              <a:rPr lang="nl-BE" dirty="0"/>
              <a:t>/collage/album... te verzamelen van zaken </a:t>
            </a:r>
            <a:r>
              <a:rPr lang="nl-BE" b="0" i="0" u="none" strike="noStrike" cap="none" dirty="0">
                <a:effectLst/>
                <a:sym typeface="Arial"/>
              </a:rPr>
              <a:t>die </a:t>
            </a:r>
            <a:r>
              <a:rPr lang="nl-BE" dirty="0"/>
              <a:t>jou </a:t>
            </a:r>
            <a:r>
              <a:rPr lang="nl-BE" b="0" i="0" u="none" strike="noStrike" cap="none" dirty="0">
                <a:effectLst/>
                <a:sym typeface="Arial"/>
              </a:rPr>
              <a:t>hoop, energie of moed </a:t>
            </a:r>
            <a:r>
              <a:rPr lang="nl-BE" dirty="0"/>
              <a:t>geven. </a:t>
            </a:r>
          </a:p>
          <a:p>
            <a:pPr marL="285750" indent="-285750"/>
            <a:r>
              <a:rPr lang="nl-BE" dirty="0"/>
              <a:t>Welke foto’s zou je daarin kunnen opnemen? Bv</a:t>
            </a:r>
            <a:r>
              <a:rPr lang="nl-BE" b="0" i="0" u="none" strike="noStrike" cap="none" dirty="0">
                <a:effectLst/>
                <a:sym typeface="Arial"/>
              </a:rPr>
              <a:t>. </a:t>
            </a:r>
            <a:r>
              <a:rPr lang="nl-BE" dirty="0"/>
              <a:t>Een rustgevend beeld</a:t>
            </a:r>
            <a:r>
              <a:rPr lang="nl-BE" b="0" i="0" u="none" strike="noStrike" cap="none" dirty="0">
                <a:effectLst/>
                <a:sym typeface="Arial"/>
              </a:rPr>
              <a:t>, </a:t>
            </a:r>
            <a:r>
              <a:rPr lang="nl-BE" dirty="0"/>
              <a:t>een mooie herinnering, een foto van iemand die je dierbaar is</a:t>
            </a:r>
          </a:p>
          <a:p>
            <a:pPr marL="285750" indent="-285750"/>
            <a:r>
              <a:rPr lang="nl-BE" dirty="0"/>
              <a:t>Welke quotes zou je daarin kunne opnemen? </a:t>
            </a:r>
          </a:p>
          <a:p>
            <a:pPr marL="285750" indent="-285750"/>
            <a:r>
              <a:rPr lang="nl-BE" dirty="0"/>
              <a:t>Wie zou een rolmodel voor jou kunnen zijn? </a:t>
            </a:r>
            <a:r>
              <a:rPr lang="nl-BE" b="0" i="0" u="none" strike="noStrike" cap="none" dirty="0">
                <a:effectLst/>
                <a:sym typeface="Arial"/>
              </a:rPr>
              <a:t>Naar wie kijk je op</a:t>
            </a:r>
            <a:r>
              <a:rPr lang="nl-BE" dirty="0"/>
              <a:t>,</a:t>
            </a:r>
            <a:r>
              <a:rPr lang="nl-BE" b="0" i="0" u="none" strike="noStrike" cap="none" dirty="0">
                <a:effectLst/>
                <a:sym typeface="Arial"/>
              </a:rPr>
              <a:t> wie geeft jou </a:t>
            </a:r>
            <a:r>
              <a:rPr lang="nl-BE" dirty="0"/>
              <a:t>moed?</a:t>
            </a:r>
          </a:p>
          <a:p>
            <a:pPr marL="285750" indent="-285750"/>
            <a:r>
              <a:rPr lang="nl-BE" dirty="0"/>
              <a:t>Hoe zie je de toekomst, naar welke zaken op korte en lange termijn kijk je uit? Welke toekomstdoelen zou je stellen?  </a:t>
            </a:r>
          </a:p>
          <a:p>
            <a:pPr indent="0">
              <a:buNone/>
            </a:pPr>
            <a:endParaRPr lang="nl-BE" b="0" dirty="0"/>
          </a:p>
          <a:p>
            <a:pPr indent="0">
              <a:buNone/>
            </a:pPr>
            <a:endParaRPr lang="nl-BE" dirty="0"/>
          </a:p>
          <a:p>
            <a:pPr>
              <a:buNone/>
            </a:pPr>
            <a:r>
              <a:rPr lang="nl-BE" b="1" u="sng" dirty="0"/>
              <a:t>Instructie voor de hulpverlener</a:t>
            </a:r>
            <a:r>
              <a:rPr lang="nl-BE" b="1" dirty="0"/>
              <a:t> </a:t>
            </a:r>
            <a:endParaRPr lang="nl-BE" dirty="0"/>
          </a:p>
          <a:p>
            <a:pPr>
              <a:buNone/>
            </a:pPr>
            <a:r>
              <a:rPr lang="nl-BE" dirty="0"/>
              <a:t>Ga op zoek naar ambivalentie. Zoek samen met de jongere naar motivatie en redenen om wel te blijven leven. Ga vervolgens samen op zoek naar zaken die de jongere hoop/moed/kracht geven. Exploreer tot slot ook de toekomstvisie.</a:t>
            </a:r>
          </a:p>
          <a:p>
            <a:pPr>
              <a:buNone/>
            </a:pPr>
            <a:r>
              <a:rPr lang="nl-BE" dirty="0"/>
              <a:t>Dit onderdeel kan je eventueel ook nog apart visueel (laten) uitwerken. Dit kan je doen samen met de jongere of dit kan een huiswerkopdracht zijn. (vb. Zoek tegen de volgende keer een afbeelding/quote die aanleunt bij jouw </a:t>
            </a:r>
            <a:r>
              <a:rPr lang="nl-BE" dirty="0" err="1"/>
              <a:t>reasons</a:t>
            </a:r>
            <a:r>
              <a:rPr lang="nl-BE" dirty="0"/>
              <a:t> </a:t>
            </a:r>
            <a:r>
              <a:rPr lang="nl-BE" dirty="0" err="1"/>
              <a:t>for</a:t>
            </a:r>
            <a:r>
              <a:rPr lang="nl-BE" dirty="0"/>
              <a:t> living)</a:t>
            </a:r>
          </a:p>
          <a:p>
            <a:pPr>
              <a:buNone/>
            </a:pPr>
            <a:endParaRPr lang="nl-BE" dirty="0"/>
          </a:p>
          <a:p>
            <a:pPr indent="0">
              <a:buNone/>
            </a:pPr>
            <a:endParaRPr lang="nl-BE" dirty="0"/>
          </a:p>
          <a:p>
            <a:pPr marL="158750" indent="0">
              <a:buNone/>
            </a:pPr>
            <a:endParaRPr lang="nl-BE" dirty="0"/>
          </a:p>
        </p:txBody>
      </p:sp>
    </p:spTree>
    <p:extLst>
      <p:ext uri="{BB962C8B-B14F-4D97-AF65-F5344CB8AC3E}">
        <p14:creationId xmlns:p14="http://schemas.microsoft.com/office/powerpoint/2010/main" val="1596031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dirty="0"/>
              <a:t>Schrijf</a:t>
            </a:r>
            <a:r>
              <a:rPr lang="nl-BE" b="0" dirty="0"/>
              <a:t> de informatie op in het Safety Plan</a:t>
            </a:r>
            <a:r>
              <a:rPr lang="nl-BE" dirty="0"/>
              <a:t>. </a:t>
            </a:r>
            <a:endParaRPr lang="en-US" dirty="0"/>
          </a:p>
          <a:p>
            <a:pPr marL="158750" indent="0">
              <a:buNone/>
              <a:defRPr/>
            </a:pPr>
            <a:endParaRPr lang="nl-BE"/>
          </a:p>
          <a:p>
            <a:pPr marL="158750" indent="0">
              <a:buNone/>
              <a:defRPr/>
            </a:pPr>
            <a:r>
              <a:rPr lang="nl-BE" dirty="0"/>
              <a:t>Dit onderdeel kan je eventueel apart visueel (laten) uitwerken. Dit kan je doen samen met de jongere of dit kan een huiswerkopdracht zijn. (vb. Zoek tegen de volgende keer een afbeelding/quote die aanleunt bij jouw </a:t>
            </a:r>
            <a:r>
              <a:rPr lang="nl-BE" dirty="0" err="1"/>
              <a:t>reasons</a:t>
            </a:r>
            <a:r>
              <a:rPr lang="nl-BE" dirty="0"/>
              <a:t> </a:t>
            </a:r>
            <a:r>
              <a:rPr lang="nl-BE" dirty="0" err="1"/>
              <a:t>for</a:t>
            </a:r>
            <a:r>
              <a:rPr lang="nl-BE" dirty="0"/>
              <a:t> living)</a:t>
            </a:r>
          </a:p>
          <a:p>
            <a:pPr marL="158750" indent="0">
              <a:buNone/>
              <a:defRPr/>
            </a:pPr>
            <a:endParaRPr lang="nl-BE" b="0" dirty="0"/>
          </a:p>
          <a:p>
            <a:pPr lvl="1" indent="0" algn="just">
              <a:buNone/>
              <a:defRPr/>
            </a:pPr>
            <a:endParaRPr lang="nl-BE" dirty="0"/>
          </a:p>
          <a:p>
            <a:pPr marL="158750" indent="0">
              <a:buNone/>
              <a:defRPr/>
            </a:pPr>
            <a:endParaRPr lang="nl-BE" b="0" i="0" dirty="0"/>
          </a:p>
        </p:txBody>
      </p:sp>
    </p:spTree>
    <p:extLst>
      <p:ext uri="{BB962C8B-B14F-4D97-AF65-F5344CB8AC3E}">
        <p14:creationId xmlns:p14="http://schemas.microsoft.com/office/powerpoint/2010/main" val="2239839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BE" dirty="0"/>
          </a:p>
        </p:txBody>
      </p:sp>
    </p:spTree>
    <p:extLst>
      <p:ext uri="{BB962C8B-B14F-4D97-AF65-F5344CB8AC3E}">
        <p14:creationId xmlns:p14="http://schemas.microsoft.com/office/powerpoint/2010/main" val="7803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nl-BE" sz="1100" b="1" i="0" u="none" strike="noStrike" cap="none">
                <a:solidFill>
                  <a:srgbClr val="000000"/>
                </a:solidFill>
                <a:effectLst/>
                <a:latin typeface="Arial"/>
                <a:ea typeface="Arial"/>
                <a:cs typeface="Arial"/>
                <a:sym typeface="Arial"/>
              </a:rPr>
              <a:t>Wat doe je als je die (zelfmoord)gedachten hebt? Hoeveel controle heb je over je gedachten? </a:t>
            </a:r>
            <a:endParaRPr lang="en-US"/>
          </a:p>
        </p:txBody>
      </p:sp>
    </p:spTree>
    <p:extLst>
      <p:ext uri="{BB962C8B-B14F-4D97-AF65-F5344CB8AC3E}">
        <p14:creationId xmlns:p14="http://schemas.microsoft.com/office/powerpoint/2010/main" val="2596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b="1" dirty="0"/>
              <a:t>Hoe sterk is je wens om te leven?</a:t>
            </a:r>
          </a:p>
          <a:p>
            <a:pPr marL="158750" indent="0">
              <a:buNone/>
              <a:defRPr/>
            </a:pPr>
            <a:r>
              <a:rPr lang="nl-BE" dirty="0"/>
              <a:t>Vervolgvragen:</a:t>
            </a:r>
          </a:p>
          <a:p>
            <a:pPr marL="330200" indent="-171450">
              <a:defRPr/>
            </a:pPr>
            <a:r>
              <a:rPr lang="nl-BE" dirty="0"/>
              <a:t>Waarom zou je willen blijven leven? </a:t>
            </a:r>
          </a:p>
          <a:p>
            <a:pPr marL="330200" indent="-171450">
              <a:defRPr/>
            </a:pPr>
            <a:r>
              <a:rPr lang="nl-BE" dirty="0"/>
              <a:t>Wat zijn redenen om te blijven leven?</a:t>
            </a:r>
          </a:p>
          <a:p>
            <a:pPr marL="330200" indent="-171450">
              <a:defRPr/>
            </a:pPr>
            <a:r>
              <a:rPr lang="nl-BE" dirty="0"/>
              <a:t>Heb je angst voor de mogelijke pijn van een zelfdoding? </a:t>
            </a:r>
          </a:p>
          <a:p>
            <a:pPr marL="330200" indent="-171450">
              <a:defRPr/>
            </a:pPr>
            <a:r>
              <a:rPr lang="nl-BE" dirty="0"/>
              <a:t>Wat zijn dingen die jou tegen houden? </a:t>
            </a:r>
          </a:p>
          <a:p>
            <a:pPr marL="330200" indent="-171450">
              <a:defRPr/>
            </a:pPr>
            <a:endParaRPr lang="nl-BE" dirty="0"/>
          </a:p>
          <a:p>
            <a:pPr marL="158750" indent="0">
              <a:buNone/>
              <a:defRPr/>
            </a:pPr>
            <a:r>
              <a:rPr lang="nl-BE" b="1" dirty="0"/>
              <a:t>Deze informatie is hoopgevend. Het kan zinvol zijn om dit te visualiseren en/of mee te geven met de jongere.</a:t>
            </a:r>
          </a:p>
          <a:p>
            <a:pPr marL="158750" indent="0">
              <a:buNone/>
              <a:defRPr/>
            </a:pPr>
            <a:endParaRPr lang="nl-BE" dirty="0"/>
          </a:p>
          <a:p>
            <a:pPr marL="158750" indent="0">
              <a:buNone/>
              <a:defRPr/>
            </a:pPr>
            <a:endParaRPr lang="nl-BE" b="1" dirty="0"/>
          </a:p>
          <a:p>
            <a:pPr marL="158750" indent="0">
              <a:buNone/>
              <a:defRPr/>
            </a:pPr>
            <a:endParaRPr lang="nl-BE"/>
          </a:p>
        </p:txBody>
      </p:sp>
    </p:spTree>
    <p:extLst>
      <p:ext uri="{BB962C8B-B14F-4D97-AF65-F5344CB8AC3E}">
        <p14:creationId xmlns:p14="http://schemas.microsoft.com/office/powerpoint/2010/main" val="318215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defRPr/>
            </a:pPr>
            <a:r>
              <a:rPr lang="nl-BE" b="1" dirty="0"/>
              <a:t>Hoe sterk is je wens om te sterven? </a:t>
            </a:r>
            <a:endParaRPr lang="nl-NL" b="1" dirty="0"/>
          </a:p>
          <a:p>
            <a:pPr marL="158750" indent="0">
              <a:buNone/>
            </a:pPr>
            <a:r>
              <a:rPr lang="nl-BE" dirty="0"/>
              <a:t>Vervolgvragen:</a:t>
            </a:r>
            <a:endParaRPr lang="en-US" dirty="0"/>
          </a:p>
          <a:p>
            <a:pPr marL="330200" indent="-171450"/>
            <a:r>
              <a:rPr lang="nl-BE" dirty="0"/>
              <a:t>Waarom zou je willen sterven? </a:t>
            </a:r>
            <a:endParaRPr lang="en-US"/>
          </a:p>
          <a:p>
            <a:pPr marL="158750" indent="0">
              <a:buNone/>
            </a:pPr>
            <a:endParaRPr lang="nl-BE" b="1" dirty="0"/>
          </a:p>
          <a:p>
            <a:pPr marL="158750" indent="0">
              <a:buNone/>
            </a:pPr>
            <a:r>
              <a:rPr lang="nl-BE" b="1" dirty="0"/>
              <a:t>Aanvullende zaken die je hierbij zou kunnen vragen:</a:t>
            </a:r>
          </a:p>
          <a:p>
            <a:pPr marL="158750" indent="0">
              <a:buNone/>
            </a:pPr>
            <a:r>
              <a:rPr lang="nl-BE" dirty="0"/>
              <a:t>Angst voor pijn?</a:t>
            </a:r>
            <a:endParaRPr lang="en-US"/>
          </a:p>
          <a:p>
            <a:pPr marL="158750" indent="0">
              <a:buNone/>
            </a:pPr>
            <a:r>
              <a:rPr lang="nl-BE" dirty="0"/>
              <a:t>Wat zijn dingen die jou tegenhouden?</a:t>
            </a:r>
            <a:endParaRPr lang="en-US"/>
          </a:p>
          <a:p>
            <a:pPr marL="158750" indent="0">
              <a:buNone/>
            </a:pPr>
            <a:endParaRPr lang="nl-BE"/>
          </a:p>
        </p:txBody>
      </p:sp>
    </p:spTree>
    <p:extLst>
      <p:ext uri="{BB962C8B-B14F-4D97-AF65-F5344CB8AC3E}">
        <p14:creationId xmlns:p14="http://schemas.microsoft.com/office/powerpoint/2010/main" val="304840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330200">
              <a:buNone/>
            </a:pPr>
            <a:r>
              <a:rPr lang="nl-BE" b="1"/>
              <a:t>Wanneer je aan zelfdoding denkt, welke gevoelens komen dan zoal bij je op? Kies een aantal emoties uit. Kan je iets meer vertellen over deze gevoelens?</a:t>
            </a:r>
            <a:endParaRPr lang="nl-BE" dirty="0"/>
          </a:p>
          <a:p>
            <a:pPr marL="330200">
              <a:buNone/>
            </a:pPr>
            <a:endParaRPr lang="nl-BE" i="1" dirty="0"/>
          </a:p>
          <a:p>
            <a:pPr marL="330200">
              <a:buNone/>
            </a:pPr>
            <a:r>
              <a:rPr lang="nl-BE" i="1" dirty="0"/>
              <a:t>Praktische informatie: Je</a:t>
            </a:r>
            <a:r>
              <a:rPr lang="nl-BE" sz="1100" b="0" i="1" u="none" strike="noStrike" cap="none" dirty="0">
                <a:solidFill>
                  <a:srgbClr val="000000"/>
                </a:solidFill>
                <a:effectLst/>
                <a:latin typeface="Arial"/>
                <a:ea typeface="Arial"/>
                <a:cs typeface="Arial"/>
                <a:sym typeface="Arial"/>
              </a:rPr>
              <a:t> kan de door de jongere aangeduide emoties laten oplichten door op het woord te klikken</a:t>
            </a:r>
            <a:endParaRPr lang="nl-BE" sz="1100" b="0" u="none" strike="noStrike" cap="none" dirty="0">
              <a:solidFill>
                <a:srgbClr val="000000"/>
              </a:solidFill>
              <a:effectLst/>
              <a:latin typeface="Arial"/>
              <a:ea typeface="Arial"/>
              <a:cs typeface="Arial"/>
            </a:endParaRPr>
          </a:p>
          <a:p>
            <a:pPr marL="158750" indent="0">
              <a:buNone/>
            </a:pPr>
            <a:endParaRPr lang="nl-BE" i="1" dirty="0"/>
          </a:p>
          <a:p>
            <a:pPr marL="330200">
              <a:buNone/>
            </a:pPr>
            <a:r>
              <a:rPr lang="nl-BE"/>
              <a:t>Het doel van deze emotiekaarten is om de jongere woorden te geven om aan zijn/haar gevoelens te koppelen. Daarnaast kunnen deze kaarten als een soort gespreksstarter gebruikt worden waarbij je nadien dieper ingaat op bepaalde delen. Als hulpverlener kan je het gebruik van de kaarten aanpassen naar wat jij denkt dat het beste werkt voor de jongere. Mogelijke opties: </a:t>
            </a:r>
            <a:endParaRPr lang="en-US"/>
          </a:p>
          <a:p>
            <a:pPr marL="285750" indent="-285750"/>
            <a:r>
              <a:rPr lang="nl-BE"/>
              <a:t>Alle emotiekaarten aanbieden</a:t>
            </a:r>
            <a:endParaRPr lang="en-US"/>
          </a:p>
          <a:p>
            <a:pPr marL="285750" indent="-285750"/>
            <a:r>
              <a:rPr lang="nl-BE"/>
              <a:t>Bepaalde emotiekaarten op voorhand selecteren en de jongere uit het geselecteerde deel laten kiezen</a:t>
            </a:r>
            <a:endParaRPr lang="en-US"/>
          </a:p>
          <a:p>
            <a:pPr marL="285750" indent="-285750"/>
            <a:r>
              <a:rPr lang="nl-BE"/>
              <a:t>Gebruik maken van de kleur bijhorend bij de kaarten. (vb. “ik zie voornamelijk de rode kleur liggen”)</a:t>
            </a:r>
            <a:endParaRPr lang="en-US"/>
          </a:p>
          <a:p>
            <a:pPr marL="285750" indent="-285750"/>
            <a:r>
              <a:rPr lang="nl-BE"/>
              <a:t>Gebruik maken van de tekeningen bijhorend bij de kaarten (bron: </a:t>
            </a:r>
            <a:r>
              <a:rPr lang="nl-BE" u="sng" dirty="0">
                <a:hlinkClick r:id="rId3"/>
              </a:rPr>
              <a:t>https://unicode.org/emoji/charts/full-emoji-list.html</a:t>
            </a:r>
            <a:r>
              <a:rPr lang="nl-BE"/>
              <a:t> )</a:t>
            </a:r>
            <a:endParaRPr lang="nl-BE" dirty="0"/>
          </a:p>
          <a:p>
            <a:pPr lvl="1" indent="0">
              <a:buNone/>
            </a:pPr>
            <a:endParaRPr lang="nl-BE" dirty="0"/>
          </a:p>
          <a:p>
            <a:pPr marL="158750" indent="0">
              <a:buNone/>
            </a:pPr>
            <a:endParaRPr lang="nl-BE" i="1" dirty="0"/>
          </a:p>
          <a:p>
            <a:pPr marL="158750" indent="0" fontAlgn="base">
              <a:buNone/>
            </a:pPr>
            <a:endParaRPr lang="nl-BE" b="1" i="1"/>
          </a:p>
          <a:p>
            <a:pPr marL="158750" indent="0">
              <a:buNone/>
            </a:pPr>
            <a:endParaRPr lang="nl-BE"/>
          </a:p>
        </p:txBody>
      </p:sp>
    </p:spTree>
    <p:extLst>
      <p:ext uri="{BB962C8B-B14F-4D97-AF65-F5344CB8AC3E}">
        <p14:creationId xmlns:p14="http://schemas.microsoft.com/office/powerpoint/2010/main" val="236055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254"/>
        <p:cNvGrpSpPr/>
        <p:nvPr/>
      </p:nvGrpSpPr>
      <p:grpSpPr>
        <a:xfrm>
          <a:off x="0" y="0"/>
          <a:ext cx="0" cy="0"/>
          <a:chOff x="0" y="0"/>
          <a:chExt cx="0" cy="0"/>
        </a:xfrm>
      </p:grpSpPr>
      <p:pic>
        <p:nvPicPr>
          <p:cNvPr id="255" name="Google Shape;255;p33"/>
          <p:cNvPicPr preferRelativeResize="0"/>
          <p:nvPr/>
        </p:nvPicPr>
        <p:blipFill>
          <a:blip r:embed="rId2">
            <a:alphaModFix/>
          </a:blip>
          <a:stretch>
            <a:fillRect/>
          </a:stretch>
        </p:blipFill>
        <p:spPr>
          <a:xfrm>
            <a:off x="25"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256"/>
        <p:cNvGrpSpPr/>
        <p:nvPr/>
      </p:nvGrpSpPr>
      <p:grpSpPr>
        <a:xfrm>
          <a:off x="0" y="0"/>
          <a:ext cx="0" cy="0"/>
          <a:chOff x="0" y="0"/>
          <a:chExt cx="0" cy="0"/>
        </a:xfrm>
      </p:grpSpPr>
      <p:pic>
        <p:nvPicPr>
          <p:cNvPr id="257" name="Google Shape;257;p34"/>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3">
  <p:cSld name="BLANK_1_1_1_1_1_1_1_1_1_1_1_1_1_1">
    <p:spTree>
      <p:nvGrpSpPr>
        <p:cNvPr id="1" name="Shape 260"/>
        <p:cNvGrpSpPr/>
        <p:nvPr/>
      </p:nvGrpSpPr>
      <p:grpSpPr>
        <a:xfrm>
          <a:off x="0" y="0"/>
          <a:ext cx="0" cy="0"/>
          <a:chOff x="0" y="0"/>
          <a:chExt cx="0" cy="0"/>
        </a:xfrm>
      </p:grpSpPr>
      <p:pic>
        <p:nvPicPr>
          <p:cNvPr id="261" name="Google Shape;261;p36"/>
          <p:cNvPicPr preferRelativeResize="0"/>
          <p:nvPr/>
        </p:nvPicPr>
        <p:blipFill>
          <a:blip r:embed="rId2">
            <a:alphaModFix/>
          </a:blip>
          <a:stretch>
            <a:fillRect/>
          </a:stretch>
        </p:blipFill>
        <p:spPr>
          <a:xfrm flipH="1">
            <a:off x="0" y="0"/>
            <a:ext cx="9143997" cy="5143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4">
  <p:cSld name="BLANK_1_1_1_1_1_1_1_1_1_1_1_1_2">
    <p:spTree>
      <p:nvGrpSpPr>
        <p:cNvPr id="1" name="Shape 262"/>
        <p:cNvGrpSpPr/>
        <p:nvPr/>
      </p:nvGrpSpPr>
      <p:grpSpPr>
        <a:xfrm>
          <a:off x="0" y="0"/>
          <a:ext cx="0" cy="0"/>
          <a:chOff x="0" y="0"/>
          <a:chExt cx="0" cy="0"/>
        </a:xfrm>
      </p:grpSpPr>
      <p:pic>
        <p:nvPicPr>
          <p:cNvPr id="263" name="Google Shape;263;p37"/>
          <p:cNvPicPr preferRelativeResize="0"/>
          <p:nvPr/>
        </p:nvPicPr>
        <p:blipFill>
          <a:blip r:embed="rId2">
            <a:alphaModFix/>
          </a:blip>
          <a:stretch>
            <a:fillRect/>
          </a:stretch>
        </p:blipFill>
        <p:spPr>
          <a:xfrm flipH="1">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1pPr>
            <a:lvl2pPr lvl="1">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2pPr>
            <a:lvl3pPr lvl="2">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3pPr>
            <a:lvl4pPr lvl="3">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4pPr>
            <a:lvl5pPr lvl="4">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5pPr>
            <a:lvl6pPr lvl="5">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6pPr>
            <a:lvl7pPr lvl="6">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7pPr>
            <a:lvl8pPr lvl="7">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8pPr>
            <a:lvl9pPr lvl="8">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15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9" r:id="rId2"/>
    <p:sldLayoutId id="2147483680"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reflex.zelfmoord1813.be/richtlijn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slide" Target="slide27.xml"/><Relationship Id="rId5" Type="http://schemas.openxmlformats.org/officeDocument/2006/relationships/slide" Target="slide25.xm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slide" Target="slide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slide" Target="slide32.xml"/><Relationship Id="rId7"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slide" Target="slide31.xml"/><Relationship Id="rId4" Type="http://schemas.openxmlformats.org/officeDocument/2006/relationships/image" Target="../media/image51.png"/><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slide" Target="slide36.xml"/><Relationship Id="rId7"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slide" Target="slide37.xml"/><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slide" Target="slide38.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slide" Target="slide20.xml"/></Relationships>
</file>

<file path=ppt/slides/_rels/slide3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 Target="slide43.xml"/><Relationship Id="rId7" Type="http://schemas.openxmlformats.org/officeDocument/2006/relationships/slide" Target="slide47.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slide" Target="slide45.xm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slide" Target="slide4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46.xml"/><Relationship Id="rId7" Type="http://schemas.openxmlformats.org/officeDocument/2006/relationships/slide" Target="slide49.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slide" Target="slide44.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slide" Target="slide39.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zelfmoord1813.be/sp-refle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7DCDA8-7764-480A-8BAE-AC0C76D8AF22}"/>
              </a:ext>
            </a:extLst>
          </p:cNvPr>
          <p:cNvSpPr txBox="1"/>
          <p:nvPr/>
        </p:nvSpPr>
        <p:spPr>
          <a:xfrm>
            <a:off x="328364" y="619219"/>
            <a:ext cx="8622780" cy="3323987"/>
          </a:xfrm>
          <a:prstGeom prst="rect">
            <a:avLst/>
          </a:prstGeom>
          <a:noFill/>
        </p:spPr>
        <p:txBody>
          <a:bodyPr wrap="square" lIns="91440" tIns="45720" rIns="91440" bIns="45720" rtlCol="0" anchor="t">
            <a:spAutoFit/>
          </a:bodyPr>
          <a:lstStyle/>
          <a:p>
            <a:pPr algn="ctr"/>
            <a:r>
              <a:rPr lang="nl-BE" sz="4800" dirty="0">
                <a:solidFill>
                  <a:srgbClr val="002060"/>
                </a:solidFill>
                <a:latin typeface="Bahnschrift"/>
              </a:rPr>
              <a:t>VISUALS</a:t>
            </a:r>
            <a:endParaRPr lang="en-US" dirty="0"/>
          </a:p>
          <a:p>
            <a:pPr algn="ctr"/>
            <a:r>
              <a:rPr lang="nl-BE" sz="2400" i="1" dirty="0">
                <a:solidFill>
                  <a:srgbClr val="002060"/>
                </a:solidFill>
                <a:latin typeface="Bahnschrift"/>
              </a:rPr>
              <a:t>Als hulpmiddel voor het exploreren van suïcidaliteit en het opmaken van een Safety Plan met kinderen en jongeren. </a:t>
            </a:r>
          </a:p>
          <a:p>
            <a:pPr algn="ctr"/>
            <a:endParaRPr lang="nl-BE" dirty="0"/>
          </a:p>
          <a:p>
            <a:pPr algn="ctr"/>
            <a:endParaRPr lang="nl-BE" dirty="0"/>
          </a:p>
          <a:p>
            <a:pPr algn="ctr"/>
            <a:endParaRPr lang="nl-BE" dirty="0"/>
          </a:p>
          <a:p>
            <a:pPr algn="ctr"/>
            <a:r>
              <a:rPr lang="nl-BE" sz="2400" i="1" dirty="0">
                <a:solidFill>
                  <a:srgbClr val="002060"/>
                </a:solidFill>
                <a:latin typeface="Bahnschrift"/>
              </a:rPr>
              <a:t>In de notities van iedere dia vind je meer uitleg over hoe je met deze </a:t>
            </a:r>
            <a:r>
              <a:rPr lang="nl-BE" sz="2400" i="1" err="1">
                <a:solidFill>
                  <a:srgbClr val="002060"/>
                </a:solidFill>
                <a:latin typeface="Bahnschrift"/>
              </a:rPr>
              <a:t>visuals</a:t>
            </a:r>
            <a:r>
              <a:rPr lang="nl-BE" sz="2400" i="1" dirty="0">
                <a:solidFill>
                  <a:srgbClr val="002060"/>
                </a:solidFill>
                <a:latin typeface="Bahnschrift"/>
              </a:rPr>
              <a:t> aan de slag kan gaan. </a:t>
            </a:r>
          </a:p>
          <a:p>
            <a:pPr algn="ctr"/>
            <a:endParaRPr lang="nl-BE" sz="2400" dirty="0">
              <a:solidFill>
                <a:srgbClr val="002060"/>
              </a:solidFill>
              <a:latin typeface="Bahnschrift"/>
            </a:endParaRPr>
          </a:p>
        </p:txBody>
      </p:sp>
      <p:sp>
        <p:nvSpPr>
          <p:cNvPr id="4" name="Rechthoek 3">
            <a:extLst>
              <a:ext uri="{FF2B5EF4-FFF2-40B4-BE49-F238E27FC236}">
                <a16:creationId xmlns:a16="http://schemas.microsoft.com/office/drawing/2014/main" id="{5CD50249-C4ED-4B0D-A249-26CDCBBE5676}"/>
              </a:ext>
            </a:extLst>
          </p:cNvPr>
          <p:cNvSpPr/>
          <p:nvPr/>
        </p:nvSpPr>
        <p:spPr>
          <a:xfrm>
            <a:off x="0" y="4458613"/>
            <a:ext cx="9144000" cy="684887"/>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nl-BE" dirty="0">
              <a:cs typeface="Arial"/>
            </a:endParaRPr>
          </a:p>
          <a:p>
            <a:r>
              <a:rPr lang="nl-BE" b="1" dirty="0">
                <a:cs typeface="Arial"/>
              </a:rPr>
              <a:t>     Voor omkadering, ontdek de richtlijn op </a:t>
            </a:r>
            <a:r>
              <a:rPr lang="nl-BE" sz="1200" b="1" dirty="0">
                <a:cs typeface="Arial"/>
                <a:hlinkClick r:id="rId3"/>
              </a:rPr>
              <a:t>sp-reflex</a:t>
            </a:r>
            <a:r>
              <a:rPr lang="nl-BE" sz="1200" b="1" dirty="0">
                <a:cs typeface="Arial"/>
                <a:hlinkClick r:id="rId3"/>
              </a:rPr>
              <a:t>.zelfmoord1813.be/richtlijnen</a:t>
            </a:r>
            <a:r>
              <a:rPr lang="nl-BE" sz="1200" b="1" dirty="0">
                <a:cs typeface="Arial"/>
              </a:rPr>
              <a:t> </a:t>
            </a:r>
            <a:endParaRPr lang="nl-BE" b="1" dirty="0">
              <a:cs typeface="Arial"/>
            </a:endParaRPr>
          </a:p>
          <a:p>
            <a:pPr algn="ctr"/>
            <a:r>
              <a:rPr lang="nl-BE" dirty="0">
                <a:cs typeface="Arial"/>
              </a:rPr>
              <a:t>  </a:t>
            </a:r>
          </a:p>
        </p:txBody>
      </p:sp>
      <p:pic>
        <p:nvPicPr>
          <p:cNvPr id="5" name="Picture 4" descr="A close-up of a logo&#10;&#10;Description automatically generated">
            <a:extLst>
              <a:ext uri="{FF2B5EF4-FFF2-40B4-BE49-F238E27FC236}">
                <a16:creationId xmlns:a16="http://schemas.microsoft.com/office/drawing/2014/main" id="{D3C42203-60ED-52B9-200C-75BDCA644279}"/>
              </a:ext>
            </a:extLst>
          </p:cNvPr>
          <p:cNvPicPr>
            <a:picLocks noChangeAspect="1"/>
          </p:cNvPicPr>
          <p:nvPr/>
        </p:nvPicPr>
        <p:blipFill>
          <a:blip r:embed="rId4"/>
          <a:stretch>
            <a:fillRect/>
          </a:stretch>
        </p:blipFill>
        <p:spPr>
          <a:xfrm>
            <a:off x="7192543" y="4453296"/>
            <a:ext cx="1951188" cy="690293"/>
          </a:xfrm>
          <a:prstGeom prst="rect">
            <a:avLst/>
          </a:prstGeom>
        </p:spPr>
      </p:pic>
    </p:spTree>
    <p:extLst>
      <p:ext uri="{BB962C8B-B14F-4D97-AF65-F5344CB8AC3E}">
        <p14:creationId xmlns:p14="http://schemas.microsoft.com/office/powerpoint/2010/main" val="177218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E1A886-23DB-CEDA-513B-3991E78BBAD6}"/>
              </a:ext>
            </a:extLst>
          </p:cNvPr>
          <p:cNvSpPr txBox="1"/>
          <p:nvPr/>
        </p:nvSpPr>
        <p:spPr>
          <a:xfrm>
            <a:off x="187399" y="14611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Mijn plan</a:t>
            </a:r>
          </a:p>
        </p:txBody>
      </p:sp>
      <p:pic>
        <p:nvPicPr>
          <p:cNvPr id="9230" name="Picture 14" descr="Netwerk, Rechthoek, Ringen, Netwerken">
            <a:extLst>
              <a:ext uri="{FF2B5EF4-FFF2-40B4-BE49-F238E27FC236}">
                <a16:creationId xmlns:a16="http://schemas.microsoft.com/office/drawing/2014/main" id="{78DCDFE5-1269-48AC-8C4C-55132553A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979" y="749245"/>
            <a:ext cx="5466233" cy="364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172743" y="159285"/>
            <a:ext cx="8399721" cy="461665"/>
          </a:xfrm>
          <a:prstGeom prst="rect">
            <a:avLst/>
          </a:prstGeom>
          <a:noFill/>
        </p:spPr>
        <p:txBody>
          <a:bodyPr wrap="square" lIns="91440" tIns="45720" rIns="91440" bIns="45720" rtlCol="0" anchor="t">
            <a:spAutoFit/>
          </a:bodyPr>
          <a:lstStyle/>
          <a:p>
            <a:endParaRPr lang="nl-BE" sz="2400">
              <a:solidFill>
                <a:srgbClr val="002060"/>
              </a:solidFill>
              <a:latin typeface="Bahnschrift"/>
            </a:endParaRPr>
          </a:p>
        </p:txBody>
      </p:sp>
      <p:sp>
        <p:nvSpPr>
          <p:cNvPr id="7" name="Tekstvak 6">
            <a:extLst>
              <a:ext uri="{FF2B5EF4-FFF2-40B4-BE49-F238E27FC236}">
                <a16:creationId xmlns:a16="http://schemas.microsoft.com/office/drawing/2014/main" id="{C86AB33D-5DE4-45F3-BB6F-82A773136403}"/>
              </a:ext>
            </a:extLst>
          </p:cNvPr>
          <p:cNvSpPr txBox="1"/>
          <p:nvPr/>
        </p:nvSpPr>
        <p:spPr>
          <a:xfrm>
            <a:off x="187399" y="146112"/>
            <a:ext cx="8399721" cy="461665"/>
          </a:xfrm>
          <a:prstGeom prst="rect">
            <a:avLst/>
          </a:prstGeom>
          <a:noFill/>
        </p:spPr>
        <p:txBody>
          <a:bodyPr wrap="square" lIns="91440" tIns="45720" rIns="91440" bIns="45720" rtlCol="0" anchor="t">
            <a:spAutoFit/>
          </a:bodyPr>
          <a:lstStyle/>
          <a:p>
            <a:endParaRPr lang="nl-BE" sz="2400">
              <a:solidFill>
                <a:srgbClr val="002060"/>
              </a:solidFill>
              <a:latin typeface="Bahnschrift"/>
            </a:endParaRPr>
          </a:p>
        </p:txBody>
      </p:sp>
      <p:pic>
        <p:nvPicPr>
          <p:cNvPr id="8" name="Afbeelding 7">
            <a:extLst>
              <a:ext uri="{FF2B5EF4-FFF2-40B4-BE49-F238E27FC236}">
                <a16:creationId xmlns:a16="http://schemas.microsoft.com/office/drawing/2014/main" id="{2D9D659E-9B8C-4BDA-B75D-12060E8B1689}"/>
              </a:ext>
            </a:extLst>
          </p:cNvPr>
          <p:cNvPicPr>
            <a:picLocks noChangeAspect="1"/>
          </p:cNvPicPr>
          <p:nvPr/>
        </p:nvPicPr>
        <p:blipFill>
          <a:blip r:embed="rId3"/>
          <a:stretch>
            <a:fillRect/>
          </a:stretch>
        </p:blipFill>
        <p:spPr>
          <a:xfrm>
            <a:off x="5174231" y="1681459"/>
            <a:ext cx="2655372" cy="1792078"/>
          </a:xfrm>
          <a:prstGeom prst="rect">
            <a:avLst/>
          </a:prstGeom>
        </p:spPr>
      </p:pic>
      <p:pic>
        <p:nvPicPr>
          <p:cNvPr id="9" name="Afbeelding 8">
            <a:extLst>
              <a:ext uri="{FF2B5EF4-FFF2-40B4-BE49-F238E27FC236}">
                <a16:creationId xmlns:a16="http://schemas.microsoft.com/office/drawing/2014/main" id="{E922D419-ADBF-48A6-B373-6E710020D0DD}"/>
              </a:ext>
            </a:extLst>
          </p:cNvPr>
          <p:cNvPicPr>
            <a:picLocks noChangeAspect="1"/>
          </p:cNvPicPr>
          <p:nvPr/>
        </p:nvPicPr>
        <p:blipFill>
          <a:blip r:embed="rId4"/>
          <a:stretch>
            <a:fillRect/>
          </a:stretch>
        </p:blipFill>
        <p:spPr>
          <a:xfrm>
            <a:off x="1347330" y="1666847"/>
            <a:ext cx="2673233" cy="1803985"/>
          </a:xfrm>
          <a:prstGeom prst="rect">
            <a:avLst/>
          </a:prstGeom>
        </p:spPr>
      </p:pic>
      <p:sp>
        <p:nvSpPr>
          <p:cNvPr id="4" name="Tekstvak 1">
            <a:extLst>
              <a:ext uri="{FF2B5EF4-FFF2-40B4-BE49-F238E27FC236}">
                <a16:creationId xmlns:a16="http://schemas.microsoft.com/office/drawing/2014/main" id="{0658A4EC-E36C-ADD5-71EE-F901099D3285}"/>
              </a:ext>
            </a:extLst>
          </p:cNvPr>
          <p:cNvSpPr txBox="1"/>
          <p:nvPr/>
        </p:nvSpPr>
        <p:spPr>
          <a:xfrm>
            <a:off x="267993" y="232554"/>
            <a:ext cx="8399721" cy="461665"/>
          </a:xfrm>
          <a:prstGeom prst="rect">
            <a:avLst/>
          </a:prstGeom>
          <a:noFill/>
        </p:spPr>
        <p:txBody>
          <a:bodyPr wrap="square" lIns="91440" tIns="45720" rIns="91440" bIns="45720" rtlCol="0" anchor="t">
            <a:spAutoFit/>
          </a:bodyPr>
          <a:lstStyle/>
          <a:p>
            <a:r>
              <a:rPr lang="nl-BE" sz="2400">
                <a:solidFill>
                  <a:srgbClr val="002060"/>
                </a:solidFill>
                <a:latin typeface="Bahnschrift"/>
              </a:rPr>
              <a:t>Enkele stellingen</a:t>
            </a:r>
            <a:endParaRPr lang="en-US"/>
          </a:p>
        </p:txBody>
      </p:sp>
    </p:spTree>
    <p:extLst>
      <p:ext uri="{BB962C8B-B14F-4D97-AF65-F5344CB8AC3E}">
        <p14:creationId xmlns:p14="http://schemas.microsoft.com/office/powerpoint/2010/main" val="422744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AF9E230-205D-4B1C-B77D-0CC09417C422}"/>
              </a:ext>
            </a:extLst>
          </p:cNvPr>
          <p:cNvPicPr>
            <a:picLocks noChangeAspect="1"/>
          </p:cNvPicPr>
          <p:nvPr/>
        </p:nvPicPr>
        <p:blipFill>
          <a:blip r:embed="rId3"/>
          <a:stretch>
            <a:fillRect/>
          </a:stretch>
        </p:blipFill>
        <p:spPr>
          <a:xfrm>
            <a:off x="5174231" y="1681459"/>
            <a:ext cx="2655372" cy="1792078"/>
          </a:xfrm>
          <a:prstGeom prst="rect">
            <a:avLst/>
          </a:prstGeom>
        </p:spPr>
      </p:pic>
      <p:sp>
        <p:nvSpPr>
          <p:cNvPr id="2" name="Tekstvak 1">
            <a:extLst>
              <a:ext uri="{FF2B5EF4-FFF2-40B4-BE49-F238E27FC236}">
                <a16:creationId xmlns:a16="http://schemas.microsoft.com/office/drawing/2014/main" id="{2446F008-2DA3-494A-9844-F88466C13D18}"/>
              </a:ext>
            </a:extLst>
          </p:cNvPr>
          <p:cNvSpPr txBox="1"/>
          <p:nvPr/>
        </p:nvSpPr>
        <p:spPr>
          <a:xfrm>
            <a:off x="172743" y="159285"/>
            <a:ext cx="8399721" cy="461665"/>
          </a:xfrm>
          <a:prstGeom prst="rect">
            <a:avLst/>
          </a:prstGeom>
          <a:noFill/>
        </p:spPr>
        <p:txBody>
          <a:bodyPr wrap="square" lIns="91440" tIns="45720" rIns="91440" bIns="45720" rtlCol="0" anchor="t">
            <a:spAutoFit/>
          </a:bodyPr>
          <a:lstStyle/>
          <a:p>
            <a:endParaRPr lang="nl-BE" sz="2400">
              <a:solidFill>
                <a:srgbClr val="002060"/>
              </a:solidFill>
              <a:latin typeface="Bahnschrift"/>
            </a:endParaRPr>
          </a:p>
        </p:txBody>
      </p:sp>
      <p:pic>
        <p:nvPicPr>
          <p:cNvPr id="10" name="Afbeelding 9">
            <a:extLst>
              <a:ext uri="{FF2B5EF4-FFF2-40B4-BE49-F238E27FC236}">
                <a16:creationId xmlns:a16="http://schemas.microsoft.com/office/drawing/2014/main" id="{948161BE-36BB-43B2-B700-0762A642F56A}"/>
              </a:ext>
            </a:extLst>
          </p:cNvPr>
          <p:cNvPicPr>
            <a:picLocks noChangeAspect="1"/>
          </p:cNvPicPr>
          <p:nvPr/>
        </p:nvPicPr>
        <p:blipFill>
          <a:blip r:embed="rId4"/>
          <a:stretch>
            <a:fillRect/>
          </a:stretch>
        </p:blipFill>
        <p:spPr>
          <a:xfrm>
            <a:off x="5174231" y="1681459"/>
            <a:ext cx="2673233" cy="1792078"/>
          </a:xfrm>
          <a:prstGeom prst="rect">
            <a:avLst/>
          </a:prstGeom>
        </p:spPr>
      </p:pic>
      <p:pic>
        <p:nvPicPr>
          <p:cNvPr id="11" name="Afbeelding 10">
            <a:extLst>
              <a:ext uri="{FF2B5EF4-FFF2-40B4-BE49-F238E27FC236}">
                <a16:creationId xmlns:a16="http://schemas.microsoft.com/office/drawing/2014/main" id="{A86E3BF8-9E63-467E-AF7F-6E5A64D93201}"/>
              </a:ext>
            </a:extLst>
          </p:cNvPr>
          <p:cNvPicPr>
            <a:picLocks noChangeAspect="1"/>
          </p:cNvPicPr>
          <p:nvPr/>
        </p:nvPicPr>
        <p:blipFill>
          <a:blip r:embed="rId5"/>
          <a:stretch>
            <a:fillRect/>
          </a:stretch>
        </p:blipFill>
        <p:spPr>
          <a:xfrm>
            <a:off x="1347330" y="1666847"/>
            <a:ext cx="2631557" cy="1774217"/>
          </a:xfrm>
          <a:prstGeom prst="rect">
            <a:avLst/>
          </a:prstGeom>
        </p:spPr>
      </p:pic>
    </p:spTree>
    <p:extLst>
      <p:ext uri="{BB962C8B-B14F-4D97-AF65-F5344CB8AC3E}">
        <p14:creationId xmlns:p14="http://schemas.microsoft.com/office/powerpoint/2010/main" val="245875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172743" y="159285"/>
            <a:ext cx="8399721" cy="461665"/>
          </a:xfrm>
          <a:prstGeom prst="rect">
            <a:avLst/>
          </a:prstGeom>
          <a:noFill/>
        </p:spPr>
        <p:txBody>
          <a:bodyPr wrap="square" lIns="91440" tIns="45720" rIns="91440" bIns="45720" rtlCol="0" anchor="t">
            <a:spAutoFit/>
          </a:bodyPr>
          <a:lstStyle/>
          <a:p>
            <a:endParaRPr lang="nl-BE" sz="2400">
              <a:solidFill>
                <a:srgbClr val="002060"/>
              </a:solidFill>
              <a:latin typeface="Bahnschrift"/>
            </a:endParaRPr>
          </a:p>
        </p:txBody>
      </p:sp>
      <p:pic>
        <p:nvPicPr>
          <p:cNvPr id="14" name="Afbeelding 13">
            <a:extLst>
              <a:ext uri="{FF2B5EF4-FFF2-40B4-BE49-F238E27FC236}">
                <a16:creationId xmlns:a16="http://schemas.microsoft.com/office/drawing/2014/main" id="{CBE4AEC9-2E8F-4893-8E0A-C3CC8397E0E8}"/>
              </a:ext>
            </a:extLst>
          </p:cNvPr>
          <p:cNvPicPr>
            <a:picLocks noChangeAspect="1"/>
          </p:cNvPicPr>
          <p:nvPr/>
        </p:nvPicPr>
        <p:blipFill rotWithShape="1">
          <a:blip r:embed="rId3"/>
          <a:srcRect t="1" b="337"/>
          <a:stretch/>
        </p:blipFill>
        <p:spPr>
          <a:xfrm>
            <a:off x="1292244" y="1675777"/>
            <a:ext cx="2643464" cy="1756356"/>
          </a:xfrm>
          <a:prstGeom prst="rect">
            <a:avLst/>
          </a:prstGeom>
        </p:spPr>
      </p:pic>
      <p:pic>
        <p:nvPicPr>
          <p:cNvPr id="15" name="Afbeelding 14">
            <a:extLst>
              <a:ext uri="{FF2B5EF4-FFF2-40B4-BE49-F238E27FC236}">
                <a16:creationId xmlns:a16="http://schemas.microsoft.com/office/drawing/2014/main" id="{D61A46A0-E35B-4FAA-B79A-8CA20CE33727}"/>
              </a:ext>
            </a:extLst>
          </p:cNvPr>
          <p:cNvPicPr>
            <a:picLocks noChangeAspect="1"/>
          </p:cNvPicPr>
          <p:nvPr/>
        </p:nvPicPr>
        <p:blipFill rotWithShape="1">
          <a:blip r:embed="rId4"/>
          <a:srcRect r="1089"/>
          <a:stretch/>
        </p:blipFill>
        <p:spPr>
          <a:xfrm>
            <a:off x="5197272" y="1717181"/>
            <a:ext cx="2632331" cy="1756356"/>
          </a:xfrm>
          <a:prstGeom prst="rect">
            <a:avLst/>
          </a:prstGeom>
        </p:spPr>
      </p:pic>
    </p:spTree>
    <p:extLst>
      <p:ext uri="{BB962C8B-B14F-4D97-AF65-F5344CB8AC3E}">
        <p14:creationId xmlns:p14="http://schemas.microsoft.com/office/powerpoint/2010/main" val="343467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172743" y="159285"/>
            <a:ext cx="8399721" cy="461665"/>
          </a:xfrm>
          <a:prstGeom prst="rect">
            <a:avLst/>
          </a:prstGeom>
          <a:noFill/>
        </p:spPr>
        <p:txBody>
          <a:bodyPr wrap="square" lIns="91440" tIns="45720" rIns="91440" bIns="45720" rtlCol="0" anchor="t">
            <a:spAutoFit/>
          </a:bodyPr>
          <a:lstStyle/>
          <a:p>
            <a:endParaRPr lang="nl-BE" sz="2400">
              <a:solidFill>
                <a:srgbClr val="002060"/>
              </a:solidFill>
              <a:latin typeface="Bahnschrift"/>
            </a:endParaRPr>
          </a:p>
        </p:txBody>
      </p:sp>
      <p:pic>
        <p:nvPicPr>
          <p:cNvPr id="12" name="Afbeelding 11">
            <a:extLst>
              <a:ext uri="{FF2B5EF4-FFF2-40B4-BE49-F238E27FC236}">
                <a16:creationId xmlns:a16="http://schemas.microsoft.com/office/drawing/2014/main" id="{D3CE7180-9DB9-4EC9-B329-30288DB637FA}"/>
              </a:ext>
            </a:extLst>
          </p:cNvPr>
          <p:cNvPicPr>
            <a:picLocks noChangeAspect="1"/>
          </p:cNvPicPr>
          <p:nvPr/>
        </p:nvPicPr>
        <p:blipFill>
          <a:blip r:embed="rId3"/>
          <a:stretch>
            <a:fillRect/>
          </a:stretch>
        </p:blipFill>
        <p:spPr>
          <a:xfrm>
            <a:off x="1326491" y="1668066"/>
            <a:ext cx="2673233" cy="1756356"/>
          </a:xfrm>
          <a:prstGeom prst="rect">
            <a:avLst/>
          </a:prstGeom>
        </p:spPr>
      </p:pic>
      <p:pic>
        <p:nvPicPr>
          <p:cNvPr id="3" name="Picture 3" descr="Diagram, venn diagram&#10;&#10;Description automatically generated">
            <a:extLst>
              <a:ext uri="{FF2B5EF4-FFF2-40B4-BE49-F238E27FC236}">
                <a16:creationId xmlns:a16="http://schemas.microsoft.com/office/drawing/2014/main" id="{93E45947-DA2B-DAE7-AC38-9D694BAD2D2D}"/>
              </a:ext>
            </a:extLst>
          </p:cNvPr>
          <p:cNvPicPr>
            <a:picLocks noChangeAspect="1"/>
          </p:cNvPicPr>
          <p:nvPr/>
        </p:nvPicPr>
        <p:blipFill>
          <a:blip r:embed="rId4"/>
          <a:stretch>
            <a:fillRect/>
          </a:stretch>
        </p:blipFill>
        <p:spPr>
          <a:xfrm>
            <a:off x="5174231" y="1713964"/>
            <a:ext cx="2682586" cy="1759573"/>
          </a:xfrm>
          <a:prstGeom prst="rect">
            <a:avLst/>
          </a:prstGeom>
        </p:spPr>
      </p:pic>
    </p:spTree>
    <p:extLst>
      <p:ext uri="{BB962C8B-B14F-4D97-AF65-F5344CB8AC3E}">
        <p14:creationId xmlns:p14="http://schemas.microsoft.com/office/powerpoint/2010/main" val="76585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7DCDA8-7764-480A-8BAE-AC0C76D8AF22}"/>
              </a:ext>
            </a:extLst>
          </p:cNvPr>
          <p:cNvSpPr txBox="1"/>
          <p:nvPr/>
        </p:nvSpPr>
        <p:spPr>
          <a:xfrm>
            <a:off x="1816619" y="1734497"/>
            <a:ext cx="5734493" cy="1569660"/>
          </a:xfrm>
          <a:prstGeom prst="rect">
            <a:avLst/>
          </a:prstGeom>
          <a:noFill/>
        </p:spPr>
        <p:txBody>
          <a:bodyPr wrap="square" lIns="91440" tIns="45720" rIns="91440" bIns="45720" rtlCol="0" anchor="t">
            <a:spAutoFit/>
          </a:bodyPr>
          <a:lstStyle/>
          <a:p>
            <a:pPr algn="ctr"/>
            <a:r>
              <a:rPr lang="nl-BE" sz="4800" dirty="0">
                <a:solidFill>
                  <a:srgbClr val="002060"/>
                </a:solidFill>
                <a:latin typeface="Bahnschrift"/>
              </a:rPr>
              <a:t>DEEL 2</a:t>
            </a:r>
            <a:endParaRPr lang="nl-NL"/>
          </a:p>
          <a:p>
            <a:pPr algn="ctr"/>
            <a:r>
              <a:rPr lang="nl-BE" sz="4800" dirty="0">
                <a:solidFill>
                  <a:srgbClr val="002060"/>
                </a:solidFill>
                <a:latin typeface="Bahnschrift"/>
              </a:rPr>
              <a:t>Safety Planning</a:t>
            </a:r>
          </a:p>
        </p:txBody>
      </p:sp>
    </p:spTree>
    <p:extLst>
      <p:ext uri="{BB962C8B-B14F-4D97-AF65-F5344CB8AC3E}">
        <p14:creationId xmlns:p14="http://schemas.microsoft.com/office/powerpoint/2010/main" val="192569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7DCDA8-7764-480A-8BAE-AC0C76D8AF22}"/>
              </a:ext>
            </a:extLst>
          </p:cNvPr>
          <p:cNvSpPr txBox="1"/>
          <p:nvPr/>
        </p:nvSpPr>
        <p:spPr>
          <a:xfrm>
            <a:off x="1968522" y="1955573"/>
            <a:ext cx="5206955" cy="830997"/>
          </a:xfrm>
          <a:prstGeom prst="rect">
            <a:avLst/>
          </a:prstGeom>
          <a:noFill/>
        </p:spPr>
        <p:txBody>
          <a:bodyPr wrap="square" lIns="91440" tIns="45720" rIns="91440" bIns="45720" rtlCol="0" anchor="t">
            <a:spAutoFit/>
          </a:bodyPr>
          <a:lstStyle/>
          <a:p>
            <a:pPr algn="ctr"/>
            <a:r>
              <a:rPr lang="nl-BE" sz="4800">
                <a:solidFill>
                  <a:srgbClr val="002060"/>
                </a:solidFill>
                <a:latin typeface="Bahnschrift"/>
              </a:rPr>
              <a:t>Jouw Safety Plan</a:t>
            </a:r>
            <a:endParaRPr lang="en-US"/>
          </a:p>
        </p:txBody>
      </p:sp>
    </p:spTree>
    <p:extLst>
      <p:ext uri="{BB962C8B-B14F-4D97-AF65-F5344CB8AC3E}">
        <p14:creationId xmlns:p14="http://schemas.microsoft.com/office/powerpoint/2010/main" val="244658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A9279A-DACE-48B1-A836-DD7036357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957388"/>
            <a:ext cx="5762625" cy="12287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DA72F79-32DD-07BF-4FD6-E2FBC65DEB20}"/>
              </a:ext>
            </a:extLst>
          </p:cNvPr>
          <p:cNvSpPr txBox="1"/>
          <p:nvPr/>
        </p:nvSpPr>
        <p:spPr>
          <a:xfrm>
            <a:off x="253339" y="225227"/>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1. Dit geeft aan dat ik het moeilijk krijg:</a:t>
            </a:r>
          </a:p>
        </p:txBody>
      </p:sp>
    </p:spTree>
    <p:extLst>
      <p:ext uri="{BB962C8B-B14F-4D97-AF65-F5344CB8AC3E}">
        <p14:creationId xmlns:p14="http://schemas.microsoft.com/office/powerpoint/2010/main" val="396739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253339" y="225227"/>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1. Dit geeft aan dat ik het moeilijk krijg:</a:t>
            </a:r>
          </a:p>
        </p:txBody>
      </p:sp>
      <p:pic>
        <p:nvPicPr>
          <p:cNvPr id="4" name="Afbeelding 3">
            <a:extLst>
              <a:ext uri="{FF2B5EF4-FFF2-40B4-BE49-F238E27FC236}">
                <a16:creationId xmlns:a16="http://schemas.microsoft.com/office/drawing/2014/main" id="{78CEFDED-9BA2-4E56-AF0A-258118C7501B}"/>
              </a:ext>
            </a:extLst>
          </p:cNvPr>
          <p:cNvPicPr>
            <a:picLocks noChangeAspect="1"/>
          </p:cNvPicPr>
          <p:nvPr/>
        </p:nvPicPr>
        <p:blipFill>
          <a:blip r:embed="rId3"/>
          <a:stretch>
            <a:fillRect/>
          </a:stretch>
        </p:blipFill>
        <p:spPr>
          <a:xfrm>
            <a:off x="0" y="1819812"/>
            <a:ext cx="9144000" cy="1503875"/>
          </a:xfrm>
          <a:prstGeom prst="rect">
            <a:avLst/>
          </a:prstGeom>
        </p:spPr>
      </p:pic>
    </p:spTree>
    <p:extLst>
      <p:ext uri="{BB962C8B-B14F-4D97-AF65-F5344CB8AC3E}">
        <p14:creationId xmlns:p14="http://schemas.microsoft.com/office/powerpoint/2010/main" val="414067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Afbeelding 37">
            <a:hlinkClick r:id="rId3" action="ppaction://hlinksldjump"/>
            <a:extLst>
              <a:ext uri="{FF2B5EF4-FFF2-40B4-BE49-F238E27FC236}">
                <a16:creationId xmlns:a16="http://schemas.microsoft.com/office/drawing/2014/main" id="{9AEC7604-1324-447F-9033-9BF43B1E04FD}"/>
              </a:ext>
            </a:extLst>
          </p:cNvPr>
          <p:cNvPicPr>
            <a:picLocks noChangeAspect="1"/>
          </p:cNvPicPr>
          <p:nvPr/>
        </p:nvPicPr>
        <p:blipFill>
          <a:blip r:embed="rId4"/>
          <a:stretch>
            <a:fillRect/>
          </a:stretch>
        </p:blipFill>
        <p:spPr>
          <a:xfrm>
            <a:off x="821389" y="1282375"/>
            <a:ext cx="2153380" cy="1415921"/>
          </a:xfrm>
          <a:prstGeom prst="rect">
            <a:avLst/>
          </a:prstGeom>
        </p:spPr>
      </p:pic>
      <p:pic>
        <p:nvPicPr>
          <p:cNvPr id="40" name="Afbeelding 39">
            <a:hlinkClick r:id="rId5" action="ppaction://hlinksldjump"/>
            <a:extLst>
              <a:ext uri="{FF2B5EF4-FFF2-40B4-BE49-F238E27FC236}">
                <a16:creationId xmlns:a16="http://schemas.microsoft.com/office/drawing/2014/main" id="{854FE4AD-C39C-46F0-85B5-000E4B826666}"/>
              </a:ext>
            </a:extLst>
          </p:cNvPr>
          <p:cNvPicPr>
            <a:picLocks noChangeAspect="1"/>
          </p:cNvPicPr>
          <p:nvPr/>
        </p:nvPicPr>
        <p:blipFill>
          <a:blip r:embed="rId6"/>
          <a:stretch>
            <a:fillRect/>
          </a:stretch>
        </p:blipFill>
        <p:spPr>
          <a:xfrm>
            <a:off x="2001024" y="3048007"/>
            <a:ext cx="2128799" cy="1425755"/>
          </a:xfrm>
          <a:prstGeom prst="rect">
            <a:avLst/>
          </a:prstGeom>
        </p:spPr>
      </p:pic>
      <p:pic>
        <p:nvPicPr>
          <p:cNvPr id="42" name="Afbeelding 41">
            <a:hlinkClick r:id="rId7" action="ppaction://hlinksldjump"/>
            <a:extLst>
              <a:ext uri="{FF2B5EF4-FFF2-40B4-BE49-F238E27FC236}">
                <a16:creationId xmlns:a16="http://schemas.microsoft.com/office/drawing/2014/main" id="{89DF8AB1-F2F0-4CFA-8C4A-A2892DC89A7B}"/>
              </a:ext>
            </a:extLst>
          </p:cNvPr>
          <p:cNvPicPr>
            <a:picLocks noChangeAspect="1"/>
          </p:cNvPicPr>
          <p:nvPr/>
        </p:nvPicPr>
        <p:blipFill>
          <a:blip r:embed="rId8"/>
          <a:stretch>
            <a:fillRect/>
          </a:stretch>
        </p:blipFill>
        <p:spPr>
          <a:xfrm>
            <a:off x="3245955" y="1303791"/>
            <a:ext cx="2128799" cy="1440503"/>
          </a:xfrm>
          <a:prstGeom prst="rect">
            <a:avLst/>
          </a:prstGeom>
        </p:spPr>
      </p:pic>
      <p:pic>
        <p:nvPicPr>
          <p:cNvPr id="44" name="Afbeelding 43">
            <a:hlinkClick r:id="rId9" action="ppaction://hlinksldjump"/>
            <a:extLst>
              <a:ext uri="{FF2B5EF4-FFF2-40B4-BE49-F238E27FC236}">
                <a16:creationId xmlns:a16="http://schemas.microsoft.com/office/drawing/2014/main" id="{B675ECE7-4B01-41A5-BE70-FFD656394084}"/>
              </a:ext>
            </a:extLst>
          </p:cNvPr>
          <p:cNvPicPr>
            <a:picLocks noChangeAspect="1"/>
          </p:cNvPicPr>
          <p:nvPr/>
        </p:nvPicPr>
        <p:blipFill>
          <a:blip r:embed="rId10"/>
          <a:stretch>
            <a:fillRect/>
          </a:stretch>
        </p:blipFill>
        <p:spPr>
          <a:xfrm>
            <a:off x="5685196" y="1304356"/>
            <a:ext cx="2128797" cy="1406088"/>
          </a:xfrm>
          <a:prstGeom prst="rect">
            <a:avLst/>
          </a:prstGeom>
        </p:spPr>
      </p:pic>
      <p:pic>
        <p:nvPicPr>
          <p:cNvPr id="48" name="Afbeelding 47">
            <a:hlinkClick r:id="rId11" action="ppaction://hlinksldjump"/>
            <a:extLst>
              <a:ext uri="{FF2B5EF4-FFF2-40B4-BE49-F238E27FC236}">
                <a16:creationId xmlns:a16="http://schemas.microsoft.com/office/drawing/2014/main" id="{DCB714F0-5B0D-4096-A48D-5AE35A50F0F4}"/>
              </a:ext>
            </a:extLst>
          </p:cNvPr>
          <p:cNvPicPr>
            <a:picLocks noChangeAspect="1"/>
          </p:cNvPicPr>
          <p:nvPr/>
        </p:nvPicPr>
        <p:blipFill>
          <a:blip r:embed="rId12"/>
          <a:stretch>
            <a:fillRect/>
          </a:stretch>
        </p:blipFill>
        <p:spPr>
          <a:xfrm>
            <a:off x="4527265" y="3050514"/>
            <a:ext cx="2138631" cy="1415921"/>
          </a:xfrm>
          <a:prstGeom prst="rect">
            <a:avLst/>
          </a:prstGeom>
        </p:spPr>
      </p:pic>
      <p:sp>
        <p:nvSpPr>
          <p:cNvPr id="9" name="Tekstvak 8">
            <a:extLst>
              <a:ext uri="{FF2B5EF4-FFF2-40B4-BE49-F238E27FC236}">
                <a16:creationId xmlns:a16="http://schemas.microsoft.com/office/drawing/2014/main" id="{43159E1B-E6AF-4362-9EEF-52E6B9C61FDC}"/>
              </a:ext>
            </a:extLst>
          </p:cNvPr>
          <p:cNvSpPr txBox="1"/>
          <p:nvPr/>
        </p:nvSpPr>
        <p:spPr>
          <a:xfrm>
            <a:off x="246012" y="26186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2. Dit kan ik zelf doen als ik het moeilijk krijg</a:t>
            </a:r>
          </a:p>
        </p:txBody>
      </p:sp>
    </p:spTree>
    <p:extLst>
      <p:ext uri="{BB962C8B-B14F-4D97-AF65-F5344CB8AC3E}">
        <p14:creationId xmlns:p14="http://schemas.microsoft.com/office/powerpoint/2010/main" val="183168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7DCDA8-7764-480A-8BAE-AC0C76D8AF22}"/>
              </a:ext>
            </a:extLst>
          </p:cNvPr>
          <p:cNvSpPr txBox="1"/>
          <p:nvPr/>
        </p:nvSpPr>
        <p:spPr>
          <a:xfrm>
            <a:off x="1644091" y="1648233"/>
            <a:ext cx="5734493" cy="2308324"/>
          </a:xfrm>
          <a:prstGeom prst="rect">
            <a:avLst/>
          </a:prstGeom>
          <a:noFill/>
        </p:spPr>
        <p:txBody>
          <a:bodyPr wrap="square" lIns="91440" tIns="45720" rIns="91440" bIns="45720" rtlCol="0" anchor="t">
            <a:spAutoFit/>
          </a:bodyPr>
          <a:lstStyle/>
          <a:p>
            <a:pPr algn="ctr"/>
            <a:r>
              <a:rPr lang="nl-BE" sz="4800" dirty="0">
                <a:solidFill>
                  <a:srgbClr val="002060"/>
                </a:solidFill>
                <a:latin typeface="Bahnschrift"/>
              </a:rPr>
              <a:t>DEEL 1</a:t>
            </a:r>
          </a:p>
          <a:p>
            <a:pPr algn="ctr"/>
            <a:r>
              <a:rPr lang="nl-BE" sz="4800" dirty="0">
                <a:solidFill>
                  <a:srgbClr val="002060"/>
                </a:solidFill>
                <a:latin typeface="Bahnschrift"/>
              </a:rPr>
              <a:t>Suïcidaliteit exploreren</a:t>
            </a:r>
          </a:p>
        </p:txBody>
      </p:sp>
    </p:spTree>
    <p:extLst>
      <p:ext uri="{BB962C8B-B14F-4D97-AF65-F5344CB8AC3E}">
        <p14:creationId xmlns:p14="http://schemas.microsoft.com/office/powerpoint/2010/main" val="98006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hlinkClick r:id="rId3" action="ppaction://hlinksldjump"/>
            <a:extLst>
              <a:ext uri="{FF2B5EF4-FFF2-40B4-BE49-F238E27FC236}">
                <a16:creationId xmlns:a16="http://schemas.microsoft.com/office/drawing/2014/main" id="{ED65D6B4-4FB1-41F6-92A9-FFE0ADD2FEF4}"/>
              </a:ext>
            </a:extLst>
          </p:cNvPr>
          <p:cNvPicPr>
            <a:picLocks noChangeAspect="1"/>
          </p:cNvPicPr>
          <p:nvPr/>
        </p:nvPicPr>
        <p:blipFill>
          <a:blip r:embed="rId4"/>
          <a:stretch>
            <a:fillRect/>
          </a:stretch>
        </p:blipFill>
        <p:spPr>
          <a:xfrm>
            <a:off x="3231101" y="1303791"/>
            <a:ext cx="2158505" cy="1425801"/>
          </a:xfrm>
          <a:prstGeom prst="rect">
            <a:avLst/>
          </a:prstGeom>
        </p:spPr>
      </p:pic>
      <p:pic>
        <p:nvPicPr>
          <p:cNvPr id="12" name="Afbeelding 11">
            <a:hlinkClick r:id="rId5" action="ppaction://hlinksldjump"/>
            <a:extLst>
              <a:ext uri="{FF2B5EF4-FFF2-40B4-BE49-F238E27FC236}">
                <a16:creationId xmlns:a16="http://schemas.microsoft.com/office/drawing/2014/main" id="{A93FFBB4-DEA4-4A78-BF85-22BA3D69CDD3}"/>
              </a:ext>
            </a:extLst>
          </p:cNvPr>
          <p:cNvPicPr>
            <a:picLocks noChangeAspect="1"/>
          </p:cNvPicPr>
          <p:nvPr/>
        </p:nvPicPr>
        <p:blipFill>
          <a:blip r:embed="rId6"/>
          <a:stretch>
            <a:fillRect/>
          </a:stretch>
        </p:blipFill>
        <p:spPr>
          <a:xfrm>
            <a:off x="2001024" y="3048007"/>
            <a:ext cx="2128799" cy="1425801"/>
          </a:xfrm>
          <a:prstGeom prst="rect">
            <a:avLst/>
          </a:prstGeom>
        </p:spPr>
      </p:pic>
      <p:pic>
        <p:nvPicPr>
          <p:cNvPr id="2" name="Picture 3" descr="Graphical user interface&#10;&#10;Description automatically generated">
            <a:extLst>
              <a:ext uri="{FF2B5EF4-FFF2-40B4-BE49-F238E27FC236}">
                <a16:creationId xmlns:a16="http://schemas.microsoft.com/office/drawing/2014/main" id="{1D5B4565-1559-92F7-8242-C8ACE128600E}"/>
              </a:ext>
            </a:extLst>
          </p:cNvPr>
          <p:cNvPicPr>
            <a:picLocks noChangeAspect="1"/>
          </p:cNvPicPr>
          <p:nvPr/>
        </p:nvPicPr>
        <p:blipFill>
          <a:blip r:embed="rId7"/>
          <a:stretch>
            <a:fillRect/>
          </a:stretch>
        </p:blipFill>
        <p:spPr>
          <a:xfrm>
            <a:off x="840013" y="1282375"/>
            <a:ext cx="2095500" cy="1428750"/>
          </a:xfrm>
          <a:prstGeom prst="rect">
            <a:avLst/>
          </a:prstGeom>
        </p:spPr>
      </p:pic>
      <p:pic>
        <p:nvPicPr>
          <p:cNvPr id="5" name="Picture 5" descr="A picture containing text, group&#10;&#10;Description automatically generated">
            <a:extLst>
              <a:ext uri="{FF2B5EF4-FFF2-40B4-BE49-F238E27FC236}">
                <a16:creationId xmlns:a16="http://schemas.microsoft.com/office/drawing/2014/main" id="{FAA1D971-F238-E567-E477-C544C1618EA7}"/>
              </a:ext>
            </a:extLst>
          </p:cNvPr>
          <p:cNvPicPr>
            <a:picLocks noChangeAspect="1"/>
          </p:cNvPicPr>
          <p:nvPr/>
        </p:nvPicPr>
        <p:blipFill>
          <a:blip r:embed="rId8"/>
          <a:stretch>
            <a:fillRect/>
          </a:stretch>
        </p:blipFill>
        <p:spPr>
          <a:xfrm>
            <a:off x="4572000" y="3047467"/>
            <a:ext cx="2133600" cy="1409700"/>
          </a:xfrm>
          <a:prstGeom prst="rect">
            <a:avLst/>
          </a:prstGeom>
        </p:spPr>
      </p:pic>
      <p:pic>
        <p:nvPicPr>
          <p:cNvPr id="8" name="Picture 8">
            <a:extLst>
              <a:ext uri="{FF2B5EF4-FFF2-40B4-BE49-F238E27FC236}">
                <a16:creationId xmlns:a16="http://schemas.microsoft.com/office/drawing/2014/main" id="{EECF3EF5-9284-51DA-0C15-482C34D0C8C9}"/>
              </a:ext>
            </a:extLst>
          </p:cNvPr>
          <p:cNvPicPr>
            <a:picLocks noChangeAspect="1"/>
          </p:cNvPicPr>
          <p:nvPr/>
        </p:nvPicPr>
        <p:blipFill>
          <a:blip r:embed="rId9"/>
          <a:stretch>
            <a:fillRect/>
          </a:stretch>
        </p:blipFill>
        <p:spPr>
          <a:xfrm>
            <a:off x="5685194" y="1303791"/>
            <a:ext cx="2133600" cy="1409700"/>
          </a:xfrm>
          <a:prstGeom prst="rect">
            <a:avLst/>
          </a:prstGeom>
        </p:spPr>
      </p:pic>
      <p:sp>
        <p:nvSpPr>
          <p:cNvPr id="9" name="Tekstvak 8">
            <a:extLst>
              <a:ext uri="{FF2B5EF4-FFF2-40B4-BE49-F238E27FC236}">
                <a16:creationId xmlns:a16="http://schemas.microsoft.com/office/drawing/2014/main" id="{E310BA0F-1F46-4BA2-BC9F-CE6E66111ACD}"/>
              </a:ext>
            </a:extLst>
          </p:cNvPr>
          <p:cNvSpPr txBox="1"/>
          <p:nvPr/>
        </p:nvSpPr>
        <p:spPr>
          <a:xfrm>
            <a:off x="246012" y="26186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2. Dit kan ik zelf doen als ik het moeilijk krijg</a:t>
            </a:r>
          </a:p>
        </p:txBody>
      </p:sp>
    </p:spTree>
    <p:extLst>
      <p:ext uri="{BB962C8B-B14F-4D97-AF65-F5344CB8AC3E}">
        <p14:creationId xmlns:p14="http://schemas.microsoft.com/office/powerpoint/2010/main" val="113821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hlinkClick r:id="rId3" action="ppaction://hlinksldjump"/>
            <a:extLst>
              <a:ext uri="{FF2B5EF4-FFF2-40B4-BE49-F238E27FC236}">
                <a16:creationId xmlns:a16="http://schemas.microsoft.com/office/drawing/2014/main" id="{27649819-3E98-4693-AB52-9B1900F0C5E3}"/>
              </a:ext>
            </a:extLst>
          </p:cNvPr>
          <p:cNvPicPr>
            <a:picLocks noChangeAspect="1"/>
          </p:cNvPicPr>
          <p:nvPr/>
        </p:nvPicPr>
        <p:blipFill>
          <a:blip r:embed="rId4"/>
          <a:stretch>
            <a:fillRect/>
          </a:stretch>
        </p:blipFill>
        <p:spPr>
          <a:xfrm>
            <a:off x="2001024" y="3078810"/>
            <a:ext cx="2136250" cy="1430699"/>
          </a:xfrm>
          <a:prstGeom prst="rect">
            <a:avLst/>
          </a:prstGeom>
        </p:spPr>
      </p:pic>
      <p:pic>
        <p:nvPicPr>
          <p:cNvPr id="14" name="Afbeelding 13">
            <a:hlinkClick r:id="rId5" action="ppaction://hlinksldjump"/>
            <a:extLst>
              <a:ext uri="{FF2B5EF4-FFF2-40B4-BE49-F238E27FC236}">
                <a16:creationId xmlns:a16="http://schemas.microsoft.com/office/drawing/2014/main" id="{EA6810B5-F70B-422D-BEEA-D2941B11A9D9}"/>
              </a:ext>
            </a:extLst>
          </p:cNvPr>
          <p:cNvPicPr>
            <a:picLocks noChangeAspect="1"/>
          </p:cNvPicPr>
          <p:nvPr/>
        </p:nvPicPr>
        <p:blipFill>
          <a:blip r:embed="rId6"/>
          <a:stretch>
            <a:fillRect/>
          </a:stretch>
        </p:blipFill>
        <p:spPr>
          <a:xfrm>
            <a:off x="5712946" y="1294443"/>
            <a:ext cx="2121551" cy="1416001"/>
          </a:xfrm>
          <a:prstGeom prst="rect">
            <a:avLst/>
          </a:prstGeom>
        </p:spPr>
      </p:pic>
      <p:pic>
        <p:nvPicPr>
          <p:cNvPr id="2" name="Picture 3" descr="A picture containing text, indoor, different, display&#10;&#10;Description automatically generated">
            <a:extLst>
              <a:ext uri="{FF2B5EF4-FFF2-40B4-BE49-F238E27FC236}">
                <a16:creationId xmlns:a16="http://schemas.microsoft.com/office/drawing/2014/main" id="{29E13206-3F49-0694-F23A-4A5AC79081EB}"/>
              </a:ext>
            </a:extLst>
          </p:cNvPr>
          <p:cNvPicPr>
            <a:picLocks noChangeAspect="1"/>
          </p:cNvPicPr>
          <p:nvPr/>
        </p:nvPicPr>
        <p:blipFill>
          <a:blip r:embed="rId7"/>
          <a:stretch>
            <a:fillRect/>
          </a:stretch>
        </p:blipFill>
        <p:spPr>
          <a:xfrm>
            <a:off x="3262770" y="1315544"/>
            <a:ext cx="2162175" cy="1428750"/>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93FDD57-8CAD-934F-E215-5A5F59A081F5}"/>
              </a:ext>
            </a:extLst>
          </p:cNvPr>
          <p:cNvPicPr>
            <a:picLocks noChangeAspect="1"/>
          </p:cNvPicPr>
          <p:nvPr/>
        </p:nvPicPr>
        <p:blipFill>
          <a:blip r:embed="rId8"/>
          <a:stretch>
            <a:fillRect/>
          </a:stretch>
        </p:blipFill>
        <p:spPr>
          <a:xfrm>
            <a:off x="831644" y="1303791"/>
            <a:ext cx="2143125" cy="1409700"/>
          </a:xfrm>
          <a:prstGeom prst="rect">
            <a:avLst/>
          </a:prstGeom>
        </p:spPr>
      </p:pic>
      <p:pic>
        <p:nvPicPr>
          <p:cNvPr id="7" name="Afbeelding 6">
            <a:hlinkClick r:id="rId9" action="ppaction://hlinksldjump"/>
            <a:extLst>
              <a:ext uri="{FF2B5EF4-FFF2-40B4-BE49-F238E27FC236}">
                <a16:creationId xmlns:a16="http://schemas.microsoft.com/office/drawing/2014/main" id="{C9A6CA1A-5573-40F9-A25D-37B05BD8621E}"/>
              </a:ext>
            </a:extLst>
          </p:cNvPr>
          <p:cNvPicPr/>
          <p:nvPr/>
        </p:nvPicPr>
        <p:blipFill>
          <a:blip r:embed="rId10"/>
          <a:stretch>
            <a:fillRect/>
          </a:stretch>
        </p:blipFill>
        <p:spPr>
          <a:xfrm>
            <a:off x="4527265" y="3059306"/>
            <a:ext cx="2162175" cy="1430699"/>
          </a:xfrm>
          <a:prstGeom prst="rect">
            <a:avLst/>
          </a:prstGeom>
        </p:spPr>
      </p:pic>
      <p:sp>
        <p:nvSpPr>
          <p:cNvPr id="8" name="Tekstvak 7">
            <a:extLst>
              <a:ext uri="{FF2B5EF4-FFF2-40B4-BE49-F238E27FC236}">
                <a16:creationId xmlns:a16="http://schemas.microsoft.com/office/drawing/2014/main" id="{412279AE-504E-4B37-8DB3-3FDEAA65D310}"/>
              </a:ext>
            </a:extLst>
          </p:cNvPr>
          <p:cNvSpPr txBox="1"/>
          <p:nvPr/>
        </p:nvSpPr>
        <p:spPr>
          <a:xfrm>
            <a:off x="246012" y="26186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2. Dit kan ik zelf doen als ik het moeilijk krijg</a:t>
            </a:r>
          </a:p>
        </p:txBody>
      </p:sp>
    </p:spTree>
    <p:extLst>
      <p:ext uri="{BB962C8B-B14F-4D97-AF65-F5344CB8AC3E}">
        <p14:creationId xmlns:p14="http://schemas.microsoft.com/office/powerpoint/2010/main" val="405444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435FB66-FA9C-419D-8F69-78160DD81D2C}"/>
              </a:ext>
            </a:extLst>
          </p:cNvPr>
          <p:cNvSpPr txBox="1"/>
          <p:nvPr/>
        </p:nvSpPr>
        <p:spPr>
          <a:xfrm>
            <a:off x="246012" y="26186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2. Dit kan ik zelf doen als ik het moeilijk krijg</a:t>
            </a:r>
          </a:p>
        </p:txBody>
      </p:sp>
      <p:pic>
        <p:nvPicPr>
          <p:cNvPr id="4" name="Afbeelding 3">
            <a:extLst>
              <a:ext uri="{FF2B5EF4-FFF2-40B4-BE49-F238E27FC236}">
                <a16:creationId xmlns:a16="http://schemas.microsoft.com/office/drawing/2014/main" id="{6022A9BD-6D38-4180-85E6-7DECF5331E2A}"/>
              </a:ext>
            </a:extLst>
          </p:cNvPr>
          <p:cNvPicPr>
            <a:picLocks noChangeAspect="1"/>
          </p:cNvPicPr>
          <p:nvPr/>
        </p:nvPicPr>
        <p:blipFill>
          <a:blip r:embed="rId3"/>
          <a:stretch>
            <a:fillRect/>
          </a:stretch>
        </p:blipFill>
        <p:spPr>
          <a:xfrm>
            <a:off x="0" y="1811528"/>
            <a:ext cx="9144000" cy="1520443"/>
          </a:xfrm>
          <a:prstGeom prst="rect">
            <a:avLst/>
          </a:prstGeom>
        </p:spPr>
      </p:pic>
      <p:pic>
        <p:nvPicPr>
          <p:cNvPr id="2" name="Picture 3" descr="A picture containing text, weapon, knife, clipart&#10;&#10;Description automatically generated">
            <a:extLst>
              <a:ext uri="{FF2B5EF4-FFF2-40B4-BE49-F238E27FC236}">
                <a16:creationId xmlns:a16="http://schemas.microsoft.com/office/drawing/2014/main" id="{E614A168-5CA0-A16D-4CD0-D39087310F2E}"/>
              </a:ext>
            </a:extLst>
          </p:cNvPr>
          <p:cNvPicPr>
            <a:picLocks noChangeAspect="1"/>
          </p:cNvPicPr>
          <p:nvPr/>
        </p:nvPicPr>
        <p:blipFill>
          <a:blip r:embed="rId4"/>
          <a:stretch>
            <a:fillRect/>
          </a:stretch>
        </p:blipFill>
        <p:spPr>
          <a:xfrm>
            <a:off x="8291944" y="1811528"/>
            <a:ext cx="852056" cy="678009"/>
          </a:xfrm>
          <a:prstGeom prst="rect">
            <a:avLst/>
          </a:prstGeom>
        </p:spPr>
      </p:pic>
    </p:spTree>
    <p:extLst>
      <p:ext uri="{BB962C8B-B14F-4D97-AF65-F5344CB8AC3E}">
        <p14:creationId xmlns:p14="http://schemas.microsoft.com/office/powerpoint/2010/main" val="34761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435FB66-FA9C-419D-8F69-78160DD81D2C}"/>
              </a:ext>
            </a:extLst>
          </p:cNvPr>
          <p:cNvSpPr txBox="1"/>
          <p:nvPr/>
        </p:nvSpPr>
        <p:spPr>
          <a:xfrm>
            <a:off x="246012" y="26186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3. Dit kan ik met anderen doen als ik het moeilijk krijg</a:t>
            </a:r>
          </a:p>
        </p:txBody>
      </p:sp>
      <p:pic>
        <p:nvPicPr>
          <p:cNvPr id="5" name="Afbeelding 4">
            <a:extLst>
              <a:ext uri="{FF2B5EF4-FFF2-40B4-BE49-F238E27FC236}">
                <a16:creationId xmlns:a16="http://schemas.microsoft.com/office/drawing/2014/main" id="{55C88046-3384-4648-87FB-ED25F8CAC5E1}"/>
              </a:ext>
            </a:extLst>
          </p:cNvPr>
          <p:cNvPicPr>
            <a:picLocks noChangeAspect="1"/>
          </p:cNvPicPr>
          <p:nvPr/>
        </p:nvPicPr>
        <p:blipFill>
          <a:blip r:embed="rId3"/>
          <a:stretch>
            <a:fillRect/>
          </a:stretch>
        </p:blipFill>
        <p:spPr>
          <a:xfrm>
            <a:off x="0" y="1804248"/>
            <a:ext cx="9144000" cy="1535004"/>
          </a:xfrm>
          <a:prstGeom prst="rect">
            <a:avLst/>
          </a:prstGeom>
        </p:spPr>
      </p:pic>
      <p:pic>
        <p:nvPicPr>
          <p:cNvPr id="6" name="Picture 3" descr="A picture containing text, weapon, knife, clipart&#10;&#10;Description automatically generated">
            <a:extLst>
              <a:ext uri="{FF2B5EF4-FFF2-40B4-BE49-F238E27FC236}">
                <a16:creationId xmlns:a16="http://schemas.microsoft.com/office/drawing/2014/main" id="{993C1202-9203-44E6-9028-DE5477D0D7B9}"/>
              </a:ext>
            </a:extLst>
          </p:cNvPr>
          <p:cNvPicPr>
            <a:picLocks noChangeAspect="1"/>
          </p:cNvPicPr>
          <p:nvPr/>
        </p:nvPicPr>
        <p:blipFill>
          <a:blip r:embed="rId4"/>
          <a:stretch>
            <a:fillRect/>
          </a:stretch>
        </p:blipFill>
        <p:spPr>
          <a:xfrm>
            <a:off x="8291944" y="1811528"/>
            <a:ext cx="852056" cy="678009"/>
          </a:xfrm>
          <a:prstGeom prst="rect">
            <a:avLst/>
          </a:prstGeom>
        </p:spPr>
      </p:pic>
    </p:spTree>
    <p:extLst>
      <p:ext uri="{BB962C8B-B14F-4D97-AF65-F5344CB8AC3E}">
        <p14:creationId xmlns:p14="http://schemas.microsoft.com/office/powerpoint/2010/main" val="183435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A7B479A-E6A5-406D-A7F6-2C66B0236ED5}"/>
              </a:ext>
            </a:extLst>
          </p:cNvPr>
          <p:cNvPicPr>
            <a:picLocks noChangeAspect="1"/>
          </p:cNvPicPr>
          <p:nvPr/>
        </p:nvPicPr>
        <p:blipFill>
          <a:blip r:embed="rId3"/>
          <a:stretch>
            <a:fillRect/>
          </a:stretch>
        </p:blipFill>
        <p:spPr>
          <a:xfrm>
            <a:off x="1887079" y="806323"/>
            <a:ext cx="5369841" cy="3530854"/>
          </a:xfrm>
          <a:prstGeom prst="rect">
            <a:avLst/>
          </a:prstGeom>
        </p:spPr>
      </p:pic>
      <p:sp>
        <p:nvSpPr>
          <p:cNvPr id="8" name="Pijl: gekromd links 7">
            <a:hlinkClick r:id="rId4" action="ppaction://hlinksldjump"/>
            <a:extLst>
              <a:ext uri="{FF2B5EF4-FFF2-40B4-BE49-F238E27FC236}">
                <a16:creationId xmlns:a16="http://schemas.microsoft.com/office/drawing/2014/main" id="{6EAF5D18-8949-4A90-A613-38E849ACAF23}"/>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090585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Afbeelding 32">
            <a:extLst>
              <a:ext uri="{FF2B5EF4-FFF2-40B4-BE49-F238E27FC236}">
                <a16:creationId xmlns:a16="http://schemas.microsoft.com/office/drawing/2014/main" id="{42F5421A-580E-4D13-AF48-F85A3FBF970F}"/>
              </a:ext>
            </a:extLst>
          </p:cNvPr>
          <p:cNvPicPr>
            <a:picLocks noChangeAspect="1"/>
          </p:cNvPicPr>
          <p:nvPr/>
        </p:nvPicPr>
        <p:blipFill>
          <a:blip r:embed="rId3"/>
          <a:stretch>
            <a:fillRect/>
          </a:stretch>
        </p:blipFill>
        <p:spPr>
          <a:xfrm>
            <a:off x="1936034" y="806322"/>
            <a:ext cx="5271931" cy="3530855"/>
          </a:xfrm>
          <a:prstGeom prst="rect">
            <a:avLst/>
          </a:prstGeom>
        </p:spPr>
      </p:pic>
      <p:sp>
        <p:nvSpPr>
          <p:cNvPr id="3" name="Pijl: gekromd links 2">
            <a:hlinkClick r:id="rId4" action="ppaction://hlinksldjump"/>
            <a:extLst>
              <a:ext uri="{FF2B5EF4-FFF2-40B4-BE49-F238E27FC236}">
                <a16:creationId xmlns:a16="http://schemas.microsoft.com/office/drawing/2014/main" id="{738D3ED9-20A9-4427-BB91-2DA366218528}"/>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0549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0DAAC1-745A-4E23-830B-12D7A2A6ABCF}"/>
              </a:ext>
            </a:extLst>
          </p:cNvPr>
          <p:cNvPicPr>
            <a:picLocks noChangeAspect="1"/>
          </p:cNvPicPr>
          <p:nvPr/>
        </p:nvPicPr>
        <p:blipFill>
          <a:blip r:embed="rId3"/>
          <a:stretch>
            <a:fillRect/>
          </a:stretch>
        </p:blipFill>
        <p:spPr>
          <a:xfrm>
            <a:off x="1963023" y="806322"/>
            <a:ext cx="5217954" cy="3530855"/>
          </a:xfrm>
          <a:prstGeom prst="rect">
            <a:avLst/>
          </a:prstGeom>
        </p:spPr>
      </p:pic>
      <p:sp>
        <p:nvSpPr>
          <p:cNvPr id="5" name="Pijl: gekromd links 4">
            <a:hlinkClick r:id="rId4" action="ppaction://hlinksldjump"/>
            <a:extLst>
              <a:ext uri="{FF2B5EF4-FFF2-40B4-BE49-F238E27FC236}">
                <a16:creationId xmlns:a16="http://schemas.microsoft.com/office/drawing/2014/main" id="{D22C5F0C-9B38-47EB-A090-63522D0E5768}"/>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63414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6C256A-9ADB-48A8-97C3-E1216CC47294}"/>
              </a:ext>
            </a:extLst>
          </p:cNvPr>
          <p:cNvPicPr>
            <a:picLocks noChangeAspect="1"/>
          </p:cNvPicPr>
          <p:nvPr/>
        </p:nvPicPr>
        <p:blipFill>
          <a:blip r:embed="rId3"/>
          <a:stretch>
            <a:fillRect/>
          </a:stretch>
        </p:blipFill>
        <p:spPr>
          <a:xfrm>
            <a:off x="1905469" y="806322"/>
            <a:ext cx="5333062" cy="3530855"/>
          </a:xfrm>
          <a:prstGeom prst="rect">
            <a:avLst/>
          </a:prstGeom>
        </p:spPr>
      </p:pic>
      <p:sp>
        <p:nvSpPr>
          <p:cNvPr id="5" name="Pijl: gekromd links 4">
            <a:hlinkClick r:id="rId4" action="ppaction://hlinksldjump"/>
            <a:extLst>
              <a:ext uri="{FF2B5EF4-FFF2-40B4-BE49-F238E27FC236}">
                <a16:creationId xmlns:a16="http://schemas.microsoft.com/office/drawing/2014/main" id="{3DA1B6B5-9AA4-4852-BFA2-B49AA2E8E66B}"/>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808773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E474EF9-F3CC-4A91-95DE-74EFCE92D2C7}"/>
              </a:ext>
            </a:extLst>
          </p:cNvPr>
          <p:cNvPicPr>
            <a:picLocks noChangeAspect="1"/>
          </p:cNvPicPr>
          <p:nvPr/>
        </p:nvPicPr>
        <p:blipFill>
          <a:blip r:embed="rId3"/>
          <a:stretch>
            <a:fillRect/>
          </a:stretch>
        </p:blipFill>
        <p:spPr>
          <a:xfrm>
            <a:off x="1899167" y="806322"/>
            <a:ext cx="5345665" cy="3530855"/>
          </a:xfrm>
          <a:prstGeom prst="rect">
            <a:avLst/>
          </a:prstGeom>
        </p:spPr>
      </p:pic>
      <p:sp>
        <p:nvSpPr>
          <p:cNvPr id="5" name="Pijl: gekromd links 4">
            <a:hlinkClick r:id="rId4" action="ppaction://hlinksldjump"/>
            <a:extLst>
              <a:ext uri="{FF2B5EF4-FFF2-40B4-BE49-F238E27FC236}">
                <a16:creationId xmlns:a16="http://schemas.microsoft.com/office/drawing/2014/main" id="{57BD2F47-2FF6-461D-8FBF-464ACD757026}"/>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814686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E856C1-9984-44FB-B004-F084062D354A}"/>
              </a:ext>
            </a:extLst>
          </p:cNvPr>
          <p:cNvPicPr>
            <a:picLocks noChangeAspect="1"/>
          </p:cNvPicPr>
          <p:nvPr/>
        </p:nvPicPr>
        <p:blipFill>
          <a:blip r:embed="rId3"/>
          <a:stretch>
            <a:fillRect/>
          </a:stretch>
        </p:blipFill>
        <p:spPr>
          <a:xfrm>
            <a:off x="1941997" y="842598"/>
            <a:ext cx="5260006" cy="3458303"/>
          </a:xfrm>
          <a:prstGeom prst="rect">
            <a:avLst/>
          </a:prstGeom>
        </p:spPr>
      </p:pic>
      <p:sp>
        <p:nvSpPr>
          <p:cNvPr id="6" name="Pijl: gekromd links 5">
            <a:hlinkClick r:id="rId4" action="ppaction://hlinksldjump"/>
            <a:extLst>
              <a:ext uri="{FF2B5EF4-FFF2-40B4-BE49-F238E27FC236}">
                <a16:creationId xmlns:a16="http://schemas.microsoft.com/office/drawing/2014/main" id="{32D76842-B59D-4DD7-A468-29CEC7F2F87B}"/>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2127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7DCDA8-7764-480A-8BAE-AC0C76D8AF22}"/>
              </a:ext>
            </a:extLst>
          </p:cNvPr>
          <p:cNvSpPr txBox="1"/>
          <p:nvPr/>
        </p:nvSpPr>
        <p:spPr>
          <a:xfrm>
            <a:off x="1816619" y="1734497"/>
            <a:ext cx="5734493" cy="1569660"/>
          </a:xfrm>
          <a:prstGeom prst="rect">
            <a:avLst/>
          </a:prstGeom>
          <a:noFill/>
        </p:spPr>
        <p:txBody>
          <a:bodyPr wrap="square" lIns="91440" tIns="45720" rIns="91440" bIns="45720" rtlCol="0" anchor="t">
            <a:spAutoFit/>
          </a:bodyPr>
          <a:lstStyle/>
          <a:p>
            <a:pPr algn="ctr"/>
            <a:r>
              <a:rPr lang="nl-BE" sz="4800">
                <a:solidFill>
                  <a:srgbClr val="002060"/>
                </a:solidFill>
                <a:latin typeface="Bahnschrift"/>
              </a:rPr>
              <a:t>Jouw gedachten &amp; gevoelens </a:t>
            </a:r>
            <a:endParaRPr lang="en-US"/>
          </a:p>
        </p:txBody>
      </p:sp>
    </p:spTree>
    <p:extLst>
      <p:ext uri="{BB962C8B-B14F-4D97-AF65-F5344CB8AC3E}">
        <p14:creationId xmlns:p14="http://schemas.microsoft.com/office/powerpoint/2010/main" val="3572680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B2EA87D-15E1-48D1-98C7-7552F57A02E8}"/>
              </a:ext>
            </a:extLst>
          </p:cNvPr>
          <p:cNvPicPr>
            <a:picLocks noChangeAspect="1"/>
          </p:cNvPicPr>
          <p:nvPr/>
        </p:nvPicPr>
        <p:blipFill>
          <a:blip r:embed="rId3"/>
          <a:stretch>
            <a:fillRect/>
          </a:stretch>
        </p:blipFill>
        <p:spPr>
          <a:xfrm>
            <a:off x="1966181" y="812369"/>
            <a:ext cx="5211638" cy="3518762"/>
          </a:xfrm>
          <a:prstGeom prst="rect">
            <a:avLst/>
          </a:prstGeom>
        </p:spPr>
      </p:pic>
      <p:sp>
        <p:nvSpPr>
          <p:cNvPr id="3" name="Pijl: gekromd links 2">
            <a:hlinkClick r:id="rId4" action="ppaction://hlinksldjump"/>
            <a:extLst>
              <a:ext uri="{FF2B5EF4-FFF2-40B4-BE49-F238E27FC236}">
                <a16:creationId xmlns:a16="http://schemas.microsoft.com/office/drawing/2014/main" id="{296FA3D5-AB6A-41CA-B8EE-0D7DE0DF9E83}"/>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14609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3F43243-C23E-48CF-945C-72B3E1E64E6C}"/>
              </a:ext>
            </a:extLst>
          </p:cNvPr>
          <p:cNvPicPr>
            <a:picLocks noChangeAspect="1"/>
          </p:cNvPicPr>
          <p:nvPr/>
        </p:nvPicPr>
        <p:blipFill>
          <a:blip r:embed="rId3"/>
          <a:stretch>
            <a:fillRect/>
          </a:stretch>
        </p:blipFill>
        <p:spPr>
          <a:xfrm>
            <a:off x="1936118" y="806322"/>
            <a:ext cx="5271763" cy="3530855"/>
          </a:xfrm>
          <a:prstGeom prst="rect">
            <a:avLst/>
          </a:prstGeom>
        </p:spPr>
      </p:pic>
      <p:sp>
        <p:nvSpPr>
          <p:cNvPr id="19" name="Pijl: gekromd links 18">
            <a:hlinkClick r:id="rId4" action="ppaction://hlinksldjump"/>
            <a:extLst>
              <a:ext uri="{FF2B5EF4-FFF2-40B4-BE49-F238E27FC236}">
                <a16:creationId xmlns:a16="http://schemas.microsoft.com/office/drawing/2014/main" id="{D5A865E9-DB1A-4EDB-B0FE-9F16C33CC592}"/>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61853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8F0115D-6FB4-40D5-A469-6A5F36AAF282}"/>
              </a:ext>
            </a:extLst>
          </p:cNvPr>
          <p:cNvPicPr>
            <a:picLocks noChangeAspect="1"/>
          </p:cNvPicPr>
          <p:nvPr/>
        </p:nvPicPr>
        <p:blipFill>
          <a:blip r:embed="rId3"/>
          <a:stretch>
            <a:fillRect/>
          </a:stretch>
        </p:blipFill>
        <p:spPr>
          <a:xfrm>
            <a:off x="1899338" y="806322"/>
            <a:ext cx="5345323" cy="3530855"/>
          </a:xfrm>
          <a:prstGeom prst="rect">
            <a:avLst/>
          </a:prstGeom>
        </p:spPr>
      </p:pic>
      <p:sp>
        <p:nvSpPr>
          <p:cNvPr id="5" name="Pijl: gekromd links 4">
            <a:hlinkClick r:id="rId4" action="ppaction://hlinksldjump"/>
            <a:extLst>
              <a:ext uri="{FF2B5EF4-FFF2-40B4-BE49-F238E27FC236}">
                <a16:creationId xmlns:a16="http://schemas.microsoft.com/office/drawing/2014/main" id="{D98B3298-772A-44ED-9A77-4680BAA7C55F}"/>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17512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734F47-6AA4-4CFC-8DC7-9DB195D5CC74}"/>
              </a:ext>
            </a:extLst>
          </p:cNvPr>
          <p:cNvPicPr>
            <a:picLocks noChangeAspect="1"/>
          </p:cNvPicPr>
          <p:nvPr/>
        </p:nvPicPr>
        <p:blipFill>
          <a:blip r:embed="rId3"/>
          <a:stretch>
            <a:fillRect/>
          </a:stretch>
        </p:blipFill>
        <p:spPr>
          <a:xfrm>
            <a:off x="1941997" y="842598"/>
            <a:ext cx="5260006" cy="3458303"/>
          </a:xfrm>
          <a:prstGeom prst="rect">
            <a:avLst/>
          </a:prstGeom>
        </p:spPr>
      </p:pic>
      <p:sp>
        <p:nvSpPr>
          <p:cNvPr id="3" name="Pijl: gekromd links 2">
            <a:hlinkClick r:id="rId4" action="ppaction://hlinksldjump"/>
            <a:extLst>
              <a:ext uri="{FF2B5EF4-FFF2-40B4-BE49-F238E27FC236}">
                <a16:creationId xmlns:a16="http://schemas.microsoft.com/office/drawing/2014/main" id="{4E4B1976-A633-4DE3-B753-6B99C1F62B23}"/>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32432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8E2A821-CC3A-4C4D-AF14-9B58DC2F63EA}"/>
              </a:ext>
            </a:extLst>
          </p:cNvPr>
          <p:cNvPicPr>
            <a:picLocks noChangeAspect="1"/>
          </p:cNvPicPr>
          <p:nvPr/>
        </p:nvPicPr>
        <p:blipFill>
          <a:blip r:embed="rId3"/>
          <a:stretch>
            <a:fillRect/>
          </a:stretch>
        </p:blipFill>
        <p:spPr>
          <a:xfrm>
            <a:off x="1936034" y="826475"/>
            <a:ext cx="5271931" cy="3490549"/>
          </a:xfrm>
          <a:prstGeom prst="rect">
            <a:avLst/>
          </a:prstGeom>
        </p:spPr>
      </p:pic>
      <p:sp>
        <p:nvSpPr>
          <p:cNvPr id="4" name="Pijl: gekromd links 3">
            <a:hlinkClick r:id="rId4" action="ppaction://hlinksldjump"/>
            <a:extLst>
              <a:ext uri="{FF2B5EF4-FFF2-40B4-BE49-F238E27FC236}">
                <a16:creationId xmlns:a16="http://schemas.microsoft.com/office/drawing/2014/main" id="{0B07D76A-A841-41E1-8028-3C821AA20866}"/>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00716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9E7AA2E-718A-4B97-9F32-93CCBDED4D61}"/>
              </a:ext>
            </a:extLst>
          </p:cNvPr>
          <p:cNvPicPr>
            <a:picLocks noChangeAspect="1"/>
          </p:cNvPicPr>
          <p:nvPr/>
        </p:nvPicPr>
        <p:blipFill>
          <a:blip r:embed="rId3"/>
          <a:stretch>
            <a:fillRect/>
          </a:stretch>
        </p:blipFill>
        <p:spPr>
          <a:xfrm>
            <a:off x="1948042" y="854690"/>
            <a:ext cx="5247915" cy="3434120"/>
          </a:xfrm>
          <a:prstGeom prst="rect">
            <a:avLst/>
          </a:prstGeom>
        </p:spPr>
      </p:pic>
      <p:sp>
        <p:nvSpPr>
          <p:cNvPr id="7" name="Pijl: gekromd links 6">
            <a:hlinkClick r:id="rId4" action="ppaction://hlinksldjump"/>
            <a:extLst>
              <a:ext uri="{FF2B5EF4-FFF2-40B4-BE49-F238E27FC236}">
                <a16:creationId xmlns:a16="http://schemas.microsoft.com/office/drawing/2014/main" id="{26EA58CD-4065-4539-BEAE-43D5B75C4C1D}"/>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99642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17124D6-A441-42B8-A15F-CB8E21B8F5D4}"/>
              </a:ext>
            </a:extLst>
          </p:cNvPr>
          <p:cNvPicPr>
            <a:picLocks noChangeAspect="1"/>
          </p:cNvPicPr>
          <p:nvPr/>
        </p:nvPicPr>
        <p:blipFill>
          <a:blip r:embed="rId3"/>
          <a:stretch>
            <a:fillRect/>
          </a:stretch>
        </p:blipFill>
        <p:spPr>
          <a:xfrm>
            <a:off x="1935951" y="806322"/>
            <a:ext cx="5272098" cy="3530855"/>
          </a:xfrm>
          <a:prstGeom prst="rect">
            <a:avLst/>
          </a:prstGeom>
        </p:spPr>
      </p:pic>
      <p:sp>
        <p:nvSpPr>
          <p:cNvPr id="11" name="Pijl: gekromd links 10">
            <a:hlinkClick r:id="rId4" action="ppaction://hlinksldjump"/>
            <a:extLst>
              <a:ext uri="{FF2B5EF4-FFF2-40B4-BE49-F238E27FC236}">
                <a16:creationId xmlns:a16="http://schemas.microsoft.com/office/drawing/2014/main" id="{D0BF07DE-F7E6-47B5-9538-4412320FC020}"/>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631144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0DDF057-D56F-439C-9A8A-502F2A914EC4}"/>
              </a:ext>
            </a:extLst>
          </p:cNvPr>
          <p:cNvPicPr>
            <a:picLocks noChangeAspect="1"/>
          </p:cNvPicPr>
          <p:nvPr/>
        </p:nvPicPr>
        <p:blipFill>
          <a:blip r:embed="rId3"/>
          <a:stretch>
            <a:fillRect/>
          </a:stretch>
        </p:blipFill>
        <p:spPr>
          <a:xfrm>
            <a:off x="1954089" y="824460"/>
            <a:ext cx="5235822" cy="3494579"/>
          </a:xfrm>
          <a:prstGeom prst="rect">
            <a:avLst/>
          </a:prstGeom>
        </p:spPr>
      </p:pic>
      <p:sp>
        <p:nvSpPr>
          <p:cNvPr id="8" name="Pijl: gekromd links 7">
            <a:hlinkClick r:id="rId4" action="ppaction://hlinksldjump"/>
            <a:extLst>
              <a:ext uri="{FF2B5EF4-FFF2-40B4-BE49-F238E27FC236}">
                <a16:creationId xmlns:a16="http://schemas.microsoft.com/office/drawing/2014/main" id="{726EAD4D-594B-4ECB-AF86-9A3E6835C684}"/>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796165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0DDF057-D56F-439C-9A8A-502F2A914EC4}"/>
              </a:ext>
            </a:extLst>
          </p:cNvPr>
          <p:cNvPicPr>
            <a:picLocks noChangeAspect="1"/>
          </p:cNvPicPr>
          <p:nvPr/>
        </p:nvPicPr>
        <p:blipFill>
          <a:blip r:embed="rId3"/>
          <a:stretch>
            <a:fillRect/>
          </a:stretch>
        </p:blipFill>
        <p:spPr>
          <a:xfrm>
            <a:off x="1954089" y="824460"/>
            <a:ext cx="5235822" cy="3494579"/>
          </a:xfrm>
          <a:prstGeom prst="rect">
            <a:avLst/>
          </a:prstGeom>
        </p:spPr>
      </p:pic>
      <p:sp>
        <p:nvSpPr>
          <p:cNvPr id="8" name="Pijl: gekromd links 7">
            <a:hlinkClick r:id="rId4" action="ppaction://hlinksldjump"/>
            <a:extLst>
              <a:ext uri="{FF2B5EF4-FFF2-40B4-BE49-F238E27FC236}">
                <a16:creationId xmlns:a16="http://schemas.microsoft.com/office/drawing/2014/main" id="{726EAD4D-594B-4ECB-AF86-9A3E6835C684}"/>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4" name="Afbeelding 3">
            <a:extLst>
              <a:ext uri="{FF2B5EF4-FFF2-40B4-BE49-F238E27FC236}">
                <a16:creationId xmlns:a16="http://schemas.microsoft.com/office/drawing/2014/main" id="{DC505FD5-448E-42F4-8C83-2D327DA60619}"/>
              </a:ext>
            </a:extLst>
          </p:cNvPr>
          <p:cNvPicPr/>
          <p:nvPr/>
        </p:nvPicPr>
        <p:blipFill>
          <a:blip r:embed="rId5"/>
          <a:stretch>
            <a:fillRect/>
          </a:stretch>
        </p:blipFill>
        <p:spPr>
          <a:xfrm>
            <a:off x="1954089" y="824461"/>
            <a:ext cx="5235822" cy="3494578"/>
          </a:xfrm>
          <a:prstGeom prst="rect">
            <a:avLst/>
          </a:prstGeom>
        </p:spPr>
      </p:pic>
    </p:spTree>
    <p:extLst>
      <p:ext uri="{BB962C8B-B14F-4D97-AF65-F5344CB8AC3E}">
        <p14:creationId xmlns:p14="http://schemas.microsoft.com/office/powerpoint/2010/main" val="323488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hlinkClick r:id="rId3" action="ppaction://hlinksldjump"/>
            <a:extLst>
              <a:ext uri="{FF2B5EF4-FFF2-40B4-BE49-F238E27FC236}">
                <a16:creationId xmlns:a16="http://schemas.microsoft.com/office/drawing/2014/main" id="{0BFCD196-9681-4FB4-9F01-377D72AFA75E}"/>
              </a:ext>
            </a:extLst>
          </p:cNvPr>
          <p:cNvPicPr>
            <a:picLocks noChangeAspect="1"/>
          </p:cNvPicPr>
          <p:nvPr/>
        </p:nvPicPr>
        <p:blipFill>
          <a:blip r:embed="rId4"/>
          <a:stretch>
            <a:fillRect/>
          </a:stretch>
        </p:blipFill>
        <p:spPr>
          <a:xfrm>
            <a:off x="1508337" y="921353"/>
            <a:ext cx="2551700" cy="1689292"/>
          </a:xfrm>
          <a:prstGeom prst="rect">
            <a:avLst/>
          </a:prstGeom>
        </p:spPr>
      </p:pic>
      <p:pic>
        <p:nvPicPr>
          <p:cNvPr id="10" name="Afbeelding 9">
            <a:hlinkClick r:id="rId5" action="ppaction://hlinksldjump"/>
            <a:extLst>
              <a:ext uri="{FF2B5EF4-FFF2-40B4-BE49-F238E27FC236}">
                <a16:creationId xmlns:a16="http://schemas.microsoft.com/office/drawing/2014/main" id="{6DB55F41-3D50-472A-9F90-715DA24F4F8B}"/>
              </a:ext>
            </a:extLst>
          </p:cNvPr>
          <p:cNvPicPr>
            <a:picLocks noChangeAspect="1"/>
          </p:cNvPicPr>
          <p:nvPr/>
        </p:nvPicPr>
        <p:blipFill>
          <a:blip r:embed="rId6"/>
          <a:stretch>
            <a:fillRect/>
          </a:stretch>
        </p:blipFill>
        <p:spPr>
          <a:xfrm>
            <a:off x="4501820" y="950662"/>
            <a:ext cx="2503785" cy="1659984"/>
          </a:xfrm>
          <a:prstGeom prst="rect">
            <a:avLst/>
          </a:prstGeom>
        </p:spPr>
      </p:pic>
      <p:pic>
        <p:nvPicPr>
          <p:cNvPr id="7" name="Afbeelding 6">
            <a:hlinkClick r:id="rId7" action="ppaction://hlinksldjump"/>
            <a:extLst>
              <a:ext uri="{FF2B5EF4-FFF2-40B4-BE49-F238E27FC236}">
                <a16:creationId xmlns:a16="http://schemas.microsoft.com/office/drawing/2014/main" id="{D78117BD-A795-486F-90D8-A495AF3ED5F5}"/>
              </a:ext>
            </a:extLst>
          </p:cNvPr>
          <p:cNvPicPr/>
          <p:nvPr/>
        </p:nvPicPr>
        <p:blipFill>
          <a:blip r:embed="rId8"/>
          <a:stretch>
            <a:fillRect/>
          </a:stretch>
        </p:blipFill>
        <p:spPr>
          <a:xfrm>
            <a:off x="1508337" y="2989845"/>
            <a:ext cx="2551700" cy="1689292"/>
          </a:xfrm>
          <a:prstGeom prst="rect">
            <a:avLst/>
          </a:prstGeom>
        </p:spPr>
      </p:pic>
      <p:pic>
        <p:nvPicPr>
          <p:cNvPr id="9" name="Afbeelding 8">
            <a:hlinkClick r:id="rId9" action="ppaction://hlinksldjump"/>
            <a:extLst>
              <a:ext uri="{FF2B5EF4-FFF2-40B4-BE49-F238E27FC236}">
                <a16:creationId xmlns:a16="http://schemas.microsoft.com/office/drawing/2014/main" id="{6AB11EF3-C56E-4237-9663-02D15E6D96FC}"/>
              </a:ext>
            </a:extLst>
          </p:cNvPr>
          <p:cNvPicPr/>
          <p:nvPr/>
        </p:nvPicPr>
        <p:blipFill>
          <a:blip r:embed="rId10"/>
          <a:stretch>
            <a:fillRect/>
          </a:stretch>
        </p:blipFill>
        <p:spPr>
          <a:xfrm>
            <a:off x="4501820" y="2989845"/>
            <a:ext cx="2551700" cy="1689292"/>
          </a:xfrm>
          <a:prstGeom prst="rect">
            <a:avLst/>
          </a:prstGeom>
        </p:spPr>
      </p:pic>
      <p:sp>
        <p:nvSpPr>
          <p:cNvPr id="11" name="Tekstvak 10">
            <a:extLst>
              <a:ext uri="{FF2B5EF4-FFF2-40B4-BE49-F238E27FC236}">
                <a16:creationId xmlns:a16="http://schemas.microsoft.com/office/drawing/2014/main" id="{5E831CE7-DC56-4688-A3BD-2905331EDBC0}"/>
              </a:ext>
            </a:extLst>
          </p:cNvPr>
          <p:cNvSpPr txBox="1"/>
          <p:nvPr/>
        </p:nvSpPr>
        <p:spPr>
          <a:xfrm>
            <a:off x="238685" y="111077"/>
            <a:ext cx="8905315" cy="830997"/>
          </a:xfrm>
          <a:prstGeom prst="rect">
            <a:avLst/>
          </a:prstGeom>
          <a:noFill/>
        </p:spPr>
        <p:txBody>
          <a:bodyPr wrap="square" lIns="91440" tIns="45720" rIns="91440" bIns="45720" rtlCol="0" anchor="t">
            <a:spAutoFit/>
          </a:bodyPr>
          <a:lstStyle/>
          <a:p>
            <a:r>
              <a:rPr lang="nl-BE" sz="2400" dirty="0">
                <a:solidFill>
                  <a:srgbClr val="002060"/>
                </a:solidFill>
                <a:latin typeface="Bahnschrift"/>
              </a:rPr>
              <a:t>4. Met deze personen kan ik praten over mijn zelfmoordgedachten</a:t>
            </a:r>
          </a:p>
        </p:txBody>
      </p:sp>
    </p:spTree>
    <p:extLst>
      <p:ext uri="{BB962C8B-B14F-4D97-AF65-F5344CB8AC3E}">
        <p14:creationId xmlns:p14="http://schemas.microsoft.com/office/powerpoint/2010/main" val="315003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282647" y="247208"/>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Mijn gedachten</a:t>
            </a:r>
            <a:endParaRPr lang="en-US" dirty="0"/>
          </a:p>
        </p:txBody>
      </p:sp>
      <p:pic>
        <p:nvPicPr>
          <p:cNvPr id="1026" name="Picture 2" descr="Optimale benutting van je brein – meer gedaan en minder stress - Lekker in  mn vel">
            <a:extLst>
              <a:ext uri="{FF2B5EF4-FFF2-40B4-BE49-F238E27FC236}">
                <a16:creationId xmlns:a16="http://schemas.microsoft.com/office/drawing/2014/main" id="{EA774B34-2FF7-4D9D-BA0F-234683F52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15" y="918442"/>
            <a:ext cx="3457408" cy="3974854"/>
          </a:xfrm>
          <a:prstGeom prst="rect">
            <a:avLst/>
          </a:prstGeom>
          <a:noFill/>
          <a:extLst>
            <a:ext uri="{909E8E84-426E-40DD-AFC4-6F175D3DCCD1}">
              <a14:hiddenFill xmlns:a14="http://schemas.microsoft.com/office/drawing/2010/main">
                <a:solidFill>
                  <a:srgbClr val="FFFFFF"/>
                </a:solidFill>
              </a14:hiddenFill>
            </a:ext>
          </a:extLst>
        </p:spPr>
      </p:pic>
      <p:sp>
        <p:nvSpPr>
          <p:cNvPr id="3" name="Wolk 2">
            <a:extLst>
              <a:ext uri="{FF2B5EF4-FFF2-40B4-BE49-F238E27FC236}">
                <a16:creationId xmlns:a16="http://schemas.microsoft.com/office/drawing/2014/main" id="{FC4A75D4-7158-2F8A-DD44-E0107DD22AB1}"/>
              </a:ext>
            </a:extLst>
          </p:cNvPr>
          <p:cNvSpPr/>
          <p:nvPr/>
        </p:nvSpPr>
        <p:spPr>
          <a:xfrm>
            <a:off x="578089" y="1637521"/>
            <a:ext cx="1585103" cy="1272396"/>
          </a:xfrm>
          <a:prstGeom prst="cloud">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E641B800-3517-ECD6-46E6-8F9024863DC3}"/>
              </a:ext>
            </a:extLst>
          </p:cNvPr>
          <p:cNvSpPr txBox="1"/>
          <p:nvPr/>
        </p:nvSpPr>
        <p:spPr>
          <a:xfrm>
            <a:off x="3200400" y="234315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5" name="Tekstvak 4">
            <a:extLst>
              <a:ext uri="{FF2B5EF4-FFF2-40B4-BE49-F238E27FC236}">
                <a16:creationId xmlns:a16="http://schemas.microsoft.com/office/drawing/2014/main" id="{EBC9A726-624B-0C91-E33D-87BB51CB2BBD}"/>
              </a:ext>
            </a:extLst>
          </p:cNvPr>
          <p:cNvSpPr txBox="1"/>
          <p:nvPr/>
        </p:nvSpPr>
        <p:spPr>
          <a:xfrm>
            <a:off x="3343275" y="24860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10" name="Wolk 9">
            <a:extLst>
              <a:ext uri="{FF2B5EF4-FFF2-40B4-BE49-F238E27FC236}">
                <a16:creationId xmlns:a16="http://schemas.microsoft.com/office/drawing/2014/main" id="{B1E319D0-95ED-440C-AC78-473765D35F38}"/>
              </a:ext>
            </a:extLst>
          </p:cNvPr>
          <p:cNvSpPr/>
          <p:nvPr/>
        </p:nvSpPr>
        <p:spPr>
          <a:xfrm>
            <a:off x="90409" y="3620900"/>
            <a:ext cx="1585103" cy="1272396"/>
          </a:xfrm>
          <a:prstGeom prst="cloud">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Wolk 10">
            <a:extLst>
              <a:ext uri="{FF2B5EF4-FFF2-40B4-BE49-F238E27FC236}">
                <a16:creationId xmlns:a16="http://schemas.microsoft.com/office/drawing/2014/main" id="{494FD36C-C63D-4CD9-A566-D862EB3C9CF3}"/>
              </a:ext>
            </a:extLst>
          </p:cNvPr>
          <p:cNvSpPr/>
          <p:nvPr/>
        </p:nvSpPr>
        <p:spPr>
          <a:xfrm>
            <a:off x="3578757" y="1213629"/>
            <a:ext cx="1585103" cy="1272396"/>
          </a:xfrm>
          <a:prstGeom prst="cloud">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Wolk 11">
            <a:extLst>
              <a:ext uri="{FF2B5EF4-FFF2-40B4-BE49-F238E27FC236}">
                <a16:creationId xmlns:a16="http://schemas.microsoft.com/office/drawing/2014/main" id="{FDAF06F5-A46A-432A-956A-A349DBFDD3DA}"/>
              </a:ext>
            </a:extLst>
          </p:cNvPr>
          <p:cNvSpPr/>
          <p:nvPr/>
        </p:nvSpPr>
        <p:spPr>
          <a:xfrm>
            <a:off x="5774929" y="177460"/>
            <a:ext cx="1585103" cy="1272396"/>
          </a:xfrm>
          <a:prstGeom prst="cloud">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Wolk 12">
            <a:extLst>
              <a:ext uri="{FF2B5EF4-FFF2-40B4-BE49-F238E27FC236}">
                <a16:creationId xmlns:a16="http://schemas.microsoft.com/office/drawing/2014/main" id="{31DF54C7-97B9-4B68-80F4-DE9BD2789877}"/>
              </a:ext>
            </a:extLst>
          </p:cNvPr>
          <p:cNvSpPr/>
          <p:nvPr/>
        </p:nvSpPr>
        <p:spPr>
          <a:xfrm>
            <a:off x="7558897" y="1935552"/>
            <a:ext cx="1585103" cy="1272396"/>
          </a:xfrm>
          <a:prstGeom prst="cloud">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Wolk 13">
            <a:extLst>
              <a:ext uri="{FF2B5EF4-FFF2-40B4-BE49-F238E27FC236}">
                <a16:creationId xmlns:a16="http://schemas.microsoft.com/office/drawing/2014/main" id="{EBF7AA7E-4688-4FF9-BABA-2B3271FE2ED8}"/>
              </a:ext>
            </a:extLst>
          </p:cNvPr>
          <p:cNvSpPr/>
          <p:nvPr/>
        </p:nvSpPr>
        <p:spPr>
          <a:xfrm>
            <a:off x="5872076" y="3588860"/>
            <a:ext cx="1585103" cy="1272396"/>
          </a:xfrm>
          <a:prstGeom prst="cloud">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229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5962DEE-6997-4FF4-8042-4B1BB87E2076}"/>
              </a:ext>
            </a:extLst>
          </p:cNvPr>
          <p:cNvSpPr txBox="1"/>
          <p:nvPr/>
        </p:nvSpPr>
        <p:spPr>
          <a:xfrm>
            <a:off x="238685" y="195920"/>
            <a:ext cx="8905315" cy="830997"/>
          </a:xfrm>
          <a:prstGeom prst="rect">
            <a:avLst/>
          </a:prstGeom>
          <a:noFill/>
        </p:spPr>
        <p:txBody>
          <a:bodyPr wrap="square" lIns="91440" tIns="45720" rIns="91440" bIns="45720" rtlCol="0" anchor="t">
            <a:spAutoFit/>
          </a:bodyPr>
          <a:lstStyle/>
          <a:p>
            <a:r>
              <a:rPr lang="nl-BE" sz="2400" dirty="0">
                <a:solidFill>
                  <a:srgbClr val="002060"/>
                </a:solidFill>
                <a:latin typeface="Bahnschrift"/>
              </a:rPr>
              <a:t>4. Met deze personen kan ik praten over mijn zelfmoordgedachten</a:t>
            </a:r>
          </a:p>
        </p:txBody>
      </p:sp>
      <p:pic>
        <p:nvPicPr>
          <p:cNvPr id="4" name="Afbeelding 3">
            <a:extLst>
              <a:ext uri="{FF2B5EF4-FFF2-40B4-BE49-F238E27FC236}">
                <a16:creationId xmlns:a16="http://schemas.microsoft.com/office/drawing/2014/main" id="{B5A9D1A8-0A76-4512-895A-473AD2DE2565}"/>
              </a:ext>
            </a:extLst>
          </p:cNvPr>
          <p:cNvPicPr>
            <a:picLocks noChangeAspect="1"/>
          </p:cNvPicPr>
          <p:nvPr/>
        </p:nvPicPr>
        <p:blipFill>
          <a:blip r:embed="rId3"/>
          <a:stretch>
            <a:fillRect/>
          </a:stretch>
        </p:blipFill>
        <p:spPr>
          <a:xfrm>
            <a:off x="0" y="1817493"/>
            <a:ext cx="9144000" cy="1508514"/>
          </a:xfrm>
          <a:prstGeom prst="rect">
            <a:avLst/>
          </a:prstGeom>
        </p:spPr>
      </p:pic>
    </p:spTree>
    <p:extLst>
      <p:ext uri="{BB962C8B-B14F-4D97-AF65-F5344CB8AC3E}">
        <p14:creationId xmlns:p14="http://schemas.microsoft.com/office/powerpoint/2010/main" val="3932761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action="ppaction://hlinksldjump"/>
            <a:extLst>
              <a:ext uri="{FF2B5EF4-FFF2-40B4-BE49-F238E27FC236}">
                <a16:creationId xmlns:a16="http://schemas.microsoft.com/office/drawing/2014/main" id="{9E5F516D-E578-4CA7-8FD4-D08DA7D749E4}"/>
              </a:ext>
            </a:extLst>
          </p:cNvPr>
          <p:cNvPicPr>
            <a:picLocks noChangeAspect="1"/>
          </p:cNvPicPr>
          <p:nvPr/>
        </p:nvPicPr>
        <p:blipFill>
          <a:blip r:embed="rId4"/>
          <a:stretch>
            <a:fillRect/>
          </a:stretch>
        </p:blipFill>
        <p:spPr>
          <a:xfrm>
            <a:off x="4572000" y="861587"/>
            <a:ext cx="2506051" cy="1716913"/>
          </a:xfrm>
          <a:prstGeom prst="rect">
            <a:avLst/>
          </a:prstGeom>
        </p:spPr>
      </p:pic>
      <p:pic>
        <p:nvPicPr>
          <p:cNvPr id="6" name="Afbeelding 5">
            <a:hlinkClick r:id="rId5" action="ppaction://hlinksldjump"/>
            <a:extLst>
              <a:ext uri="{FF2B5EF4-FFF2-40B4-BE49-F238E27FC236}">
                <a16:creationId xmlns:a16="http://schemas.microsoft.com/office/drawing/2014/main" id="{8ECAAE16-6451-4410-A588-FBF6B4F2FC45}"/>
              </a:ext>
            </a:extLst>
          </p:cNvPr>
          <p:cNvPicPr>
            <a:picLocks noChangeAspect="1"/>
          </p:cNvPicPr>
          <p:nvPr/>
        </p:nvPicPr>
        <p:blipFill>
          <a:blip r:embed="rId6"/>
          <a:stretch>
            <a:fillRect/>
          </a:stretch>
        </p:blipFill>
        <p:spPr>
          <a:xfrm>
            <a:off x="1480682" y="861587"/>
            <a:ext cx="2581585" cy="1710163"/>
          </a:xfrm>
          <a:prstGeom prst="rect">
            <a:avLst/>
          </a:prstGeom>
        </p:spPr>
      </p:pic>
      <p:pic>
        <p:nvPicPr>
          <p:cNvPr id="5" name="Afbeelding 4">
            <a:hlinkClick r:id="rId7" action="ppaction://hlinksldjump"/>
            <a:extLst>
              <a:ext uri="{FF2B5EF4-FFF2-40B4-BE49-F238E27FC236}">
                <a16:creationId xmlns:a16="http://schemas.microsoft.com/office/drawing/2014/main" id="{60E50A29-BDFF-4891-BB26-8888D12F8F9F}"/>
              </a:ext>
            </a:extLst>
          </p:cNvPr>
          <p:cNvPicPr/>
          <p:nvPr/>
        </p:nvPicPr>
        <p:blipFill>
          <a:blip r:embed="rId8"/>
          <a:stretch>
            <a:fillRect/>
          </a:stretch>
        </p:blipFill>
        <p:spPr>
          <a:xfrm>
            <a:off x="2962910" y="2936603"/>
            <a:ext cx="2730500" cy="1795780"/>
          </a:xfrm>
          <a:prstGeom prst="rect">
            <a:avLst/>
          </a:prstGeom>
        </p:spPr>
      </p:pic>
      <p:sp>
        <p:nvSpPr>
          <p:cNvPr id="8" name="Tekstvak 7">
            <a:extLst>
              <a:ext uri="{FF2B5EF4-FFF2-40B4-BE49-F238E27FC236}">
                <a16:creationId xmlns:a16="http://schemas.microsoft.com/office/drawing/2014/main" id="{69D1DA14-868C-4FEB-B74C-8D64C89D995D}"/>
              </a:ext>
            </a:extLst>
          </p:cNvPr>
          <p:cNvSpPr txBox="1"/>
          <p:nvPr/>
        </p:nvSpPr>
        <p:spPr>
          <a:xfrm>
            <a:off x="238685" y="195920"/>
            <a:ext cx="8905315"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5. Hier vind ik professionele hulp</a:t>
            </a:r>
          </a:p>
        </p:txBody>
      </p:sp>
    </p:spTree>
    <p:extLst>
      <p:ext uri="{BB962C8B-B14F-4D97-AF65-F5344CB8AC3E}">
        <p14:creationId xmlns:p14="http://schemas.microsoft.com/office/powerpoint/2010/main" val="2256540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5962DEE-6997-4FF4-8042-4B1BB87E2076}"/>
              </a:ext>
            </a:extLst>
          </p:cNvPr>
          <p:cNvSpPr txBox="1"/>
          <p:nvPr/>
        </p:nvSpPr>
        <p:spPr>
          <a:xfrm>
            <a:off x="238685" y="195920"/>
            <a:ext cx="8905315"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5. Hier vind ik professionele hulp</a:t>
            </a:r>
          </a:p>
        </p:txBody>
      </p:sp>
      <p:pic>
        <p:nvPicPr>
          <p:cNvPr id="4" name="Afbeelding 3">
            <a:extLst>
              <a:ext uri="{FF2B5EF4-FFF2-40B4-BE49-F238E27FC236}">
                <a16:creationId xmlns:a16="http://schemas.microsoft.com/office/drawing/2014/main" id="{B5A9D1A8-0A76-4512-895A-473AD2DE2565}"/>
              </a:ext>
            </a:extLst>
          </p:cNvPr>
          <p:cNvPicPr>
            <a:picLocks noChangeAspect="1"/>
          </p:cNvPicPr>
          <p:nvPr/>
        </p:nvPicPr>
        <p:blipFill>
          <a:blip r:embed="rId3"/>
          <a:stretch>
            <a:fillRect/>
          </a:stretch>
        </p:blipFill>
        <p:spPr>
          <a:xfrm>
            <a:off x="0" y="1817493"/>
            <a:ext cx="9144000" cy="1508514"/>
          </a:xfrm>
          <a:prstGeom prst="rect">
            <a:avLst/>
          </a:prstGeom>
        </p:spPr>
      </p:pic>
      <p:pic>
        <p:nvPicPr>
          <p:cNvPr id="3" name="Afbeelding 2">
            <a:extLst>
              <a:ext uri="{FF2B5EF4-FFF2-40B4-BE49-F238E27FC236}">
                <a16:creationId xmlns:a16="http://schemas.microsoft.com/office/drawing/2014/main" id="{954ABA52-4603-4788-96B1-81F0142D8F19}"/>
              </a:ext>
            </a:extLst>
          </p:cNvPr>
          <p:cNvPicPr>
            <a:picLocks noChangeAspect="1"/>
          </p:cNvPicPr>
          <p:nvPr/>
        </p:nvPicPr>
        <p:blipFill>
          <a:blip r:embed="rId4"/>
          <a:stretch>
            <a:fillRect/>
          </a:stretch>
        </p:blipFill>
        <p:spPr>
          <a:xfrm>
            <a:off x="0" y="1264264"/>
            <a:ext cx="9144000" cy="2614971"/>
          </a:xfrm>
          <a:prstGeom prst="rect">
            <a:avLst/>
          </a:prstGeom>
        </p:spPr>
      </p:pic>
    </p:spTree>
    <p:extLst>
      <p:ext uri="{BB962C8B-B14F-4D97-AF65-F5344CB8AC3E}">
        <p14:creationId xmlns:p14="http://schemas.microsoft.com/office/powerpoint/2010/main" val="1006677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3E71D6F-5688-42C7-A4E1-EEF6B493719E}"/>
              </a:ext>
            </a:extLst>
          </p:cNvPr>
          <p:cNvPicPr>
            <a:picLocks noChangeAspect="1"/>
          </p:cNvPicPr>
          <p:nvPr/>
        </p:nvPicPr>
        <p:blipFill>
          <a:blip r:embed="rId3"/>
          <a:stretch>
            <a:fillRect/>
          </a:stretch>
        </p:blipFill>
        <p:spPr>
          <a:xfrm>
            <a:off x="2009304" y="705068"/>
            <a:ext cx="5271930" cy="3498902"/>
          </a:xfrm>
          <a:prstGeom prst="rect">
            <a:avLst/>
          </a:prstGeom>
        </p:spPr>
      </p:pic>
      <p:sp>
        <p:nvSpPr>
          <p:cNvPr id="3" name="Pijl: gekromd links 2">
            <a:hlinkClick r:id="rId4" action="ppaction://hlinksldjump"/>
            <a:extLst>
              <a:ext uri="{FF2B5EF4-FFF2-40B4-BE49-F238E27FC236}">
                <a16:creationId xmlns:a16="http://schemas.microsoft.com/office/drawing/2014/main" id="{0EAE6BED-7CC3-470B-BC00-307286068305}"/>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403382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BF1F9B-51B3-44F6-9858-504677A50EE1}"/>
              </a:ext>
            </a:extLst>
          </p:cNvPr>
          <p:cNvPicPr>
            <a:picLocks noChangeAspect="1"/>
          </p:cNvPicPr>
          <p:nvPr/>
        </p:nvPicPr>
        <p:blipFill>
          <a:blip r:embed="rId3"/>
          <a:stretch>
            <a:fillRect/>
          </a:stretch>
        </p:blipFill>
        <p:spPr>
          <a:xfrm>
            <a:off x="1952475" y="822299"/>
            <a:ext cx="5239049" cy="3498902"/>
          </a:xfrm>
          <a:prstGeom prst="rect">
            <a:avLst/>
          </a:prstGeom>
        </p:spPr>
      </p:pic>
      <p:sp>
        <p:nvSpPr>
          <p:cNvPr id="4" name="Pijl: gekromd links 3">
            <a:hlinkClick r:id="rId4" action="ppaction://hlinksldjump"/>
            <a:extLst>
              <a:ext uri="{FF2B5EF4-FFF2-40B4-BE49-F238E27FC236}">
                <a16:creationId xmlns:a16="http://schemas.microsoft.com/office/drawing/2014/main" id="{5E87D825-FF6D-48B5-8760-2224907649CA}"/>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417186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9A6C20B-517B-4BB7-829F-61C8358AC841}"/>
              </a:ext>
            </a:extLst>
          </p:cNvPr>
          <p:cNvPicPr>
            <a:picLocks noChangeAspect="1"/>
          </p:cNvPicPr>
          <p:nvPr/>
        </p:nvPicPr>
        <p:blipFill>
          <a:blip r:embed="rId3"/>
          <a:stretch>
            <a:fillRect/>
          </a:stretch>
        </p:blipFill>
        <p:spPr>
          <a:xfrm>
            <a:off x="1945466" y="822299"/>
            <a:ext cx="5253067" cy="3498901"/>
          </a:xfrm>
          <a:prstGeom prst="rect">
            <a:avLst/>
          </a:prstGeom>
        </p:spPr>
      </p:pic>
      <p:sp>
        <p:nvSpPr>
          <p:cNvPr id="4" name="Pijl: gekromd links 3">
            <a:hlinkClick r:id="rId4" action="ppaction://hlinksldjump"/>
            <a:extLst>
              <a:ext uri="{FF2B5EF4-FFF2-40B4-BE49-F238E27FC236}">
                <a16:creationId xmlns:a16="http://schemas.microsoft.com/office/drawing/2014/main" id="{A52727ED-CBF2-49E7-B75D-6137EBC9994C}"/>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280752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ACBA5A2-8700-4254-AF61-0BD552035142}"/>
              </a:ext>
            </a:extLst>
          </p:cNvPr>
          <p:cNvPicPr>
            <a:picLocks noChangeAspect="1"/>
          </p:cNvPicPr>
          <p:nvPr/>
        </p:nvPicPr>
        <p:blipFill>
          <a:blip r:embed="rId3"/>
          <a:stretch>
            <a:fillRect/>
          </a:stretch>
        </p:blipFill>
        <p:spPr>
          <a:xfrm>
            <a:off x="1938419" y="822299"/>
            <a:ext cx="5267162" cy="3498902"/>
          </a:xfrm>
          <a:prstGeom prst="rect">
            <a:avLst/>
          </a:prstGeom>
        </p:spPr>
      </p:pic>
      <p:sp>
        <p:nvSpPr>
          <p:cNvPr id="4" name="Pijl: gekromd links 3">
            <a:hlinkClick r:id="rId4" action="ppaction://hlinksldjump"/>
            <a:extLst>
              <a:ext uri="{FF2B5EF4-FFF2-40B4-BE49-F238E27FC236}">
                <a16:creationId xmlns:a16="http://schemas.microsoft.com/office/drawing/2014/main" id="{8DDC5E42-C236-41DA-BC38-93C4AB40E2FF}"/>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239685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ACBA5A2-8700-4254-AF61-0BD552035142}"/>
              </a:ext>
            </a:extLst>
          </p:cNvPr>
          <p:cNvPicPr>
            <a:picLocks noChangeAspect="1"/>
          </p:cNvPicPr>
          <p:nvPr/>
        </p:nvPicPr>
        <p:blipFill>
          <a:blip r:embed="rId3"/>
          <a:stretch>
            <a:fillRect/>
          </a:stretch>
        </p:blipFill>
        <p:spPr>
          <a:xfrm>
            <a:off x="1938419" y="822299"/>
            <a:ext cx="5267162" cy="3498902"/>
          </a:xfrm>
          <a:prstGeom prst="rect">
            <a:avLst/>
          </a:prstGeom>
        </p:spPr>
      </p:pic>
      <p:sp>
        <p:nvSpPr>
          <p:cNvPr id="4" name="Pijl: gekromd links 3">
            <a:hlinkClick r:id="rId4" action="ppaction://hlinksldjump"/>
            <a:extLst>
              <a:ext uri="{FF2B5EF4-FFF2-40B4-BE49-F238E27FC236}">
                <a16:creationId xmlns:a16="http://schemas.microsoft.com/office/drawing/2014/main" id="{8DDC5E42-C236-41DA-BC38-93C4AB40E2FF}"/>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Afbeelding 4">
            <a:extLst>
              <a:ext uri="{FF2B5EF4-FFF2-40B4-BE49-F238E27FC236}">
                <a16:creationId xmlns:a16="http://schemas.microsoft.com/office/drawing/2014/main" id="{180DD2EF-067E-44C5-8306-5A8DE9CBA40C}"/>
              </a:ext>
            </a:extLst>
          </p:cNvPr>
          <p:cNvPicPr/>
          <p:nvPr/>
        </p:nvPicPr>
        <p:blipFill>
          <a:blip r:embed="rId5"/>
          <a:stretch>
            <a:fillRect/>
          </a:stretch>
        </p:blipFill>
        <p:spPr>
          <a:xfrm>
            <a:off x="1938418" y="822299"/>
            <a:ext cx="5267161" cy="3498902"/>
          </a:xfrm>
          <a:prstGeom prst="rect">
            <a:avLst/>
          </a:prstGeom>
        </p:spPr>
      </p:pic>
    </p:spTree>
    <p:extLst>
      <p:ext uri="{BB962C8B-B14F-4D97-AF65-F5344CB8AC3E}">
        <p14:creationId xmlns:p14="http://schemas.microsoft.com/office/powerpoint/2010/main" val="1101484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ACBA5A2-8700-4254-AF61-0BD552035142}"/>
              </a:ext>
            </a:extLst>
          </p:cNvPr>
          <p:cNvPicPr>
            <a:picLocks noChangeAspect="1"/>
          </p:cNvPicPr>
          <p:nvPr/>
        </p:nvPicPr>
        <p:blipFill>
          <a:blip r:embed="rId3"/>
          <a:stretch>
            <a:fillRect/>
          </a:stretch>
        </p:blipFill>
        <p:spPr>
          <a:xfrm>
            <a:off x="1938419" y="822299"/>
            <a:ext cx="5267162" cy="3498902"/>
          </a:xfrm>
          <a:prstGeom prst="rect">
            <a:avLst/>
          </a:prstGeom>
        </p:spPr>
      </p:pic>
      <p:sp>
        <p:nvSpPr>
          <p:cNvPr id="4" name="Pijl: gekromd links 3">
            <a:hlinkClick r:id="rId4" action="ppaction://hlinksldjump"/>
            <a:extLst>
              <a:ext uri="{FF2B5EF4-FFF2-40B4-BE49-F238E27FC236}">
                <a16:creationId xmlns:a16="http://schemas.microsoft.com/office/drawing/2014/main" id="{8DDC5E42-C236-41DA-BC38-93C4AB40E2FF}"/>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Afbeelding 4">
            <a:extLst>
              <a:ext uri="{FF2B5EF4-FFF2-40B4-BE49-F238E27FC236}">
                <a16:creationId xmlns:a16="http://schemas.microsoft.com/office/drawing/2014/main" id="{180DD2EF-067E-44C5-8306-5A8DE9CBA40C}"/>
              </a:ext>
            </a:extLst>
          </p:cNvPr>
          <p:cNvPicPr/>
          <p:nvPr/>
        </p:nvPicPr>
        <p:blipFill>
          <a:blip r:embed="rId5"/>
          <a:stretch>
            <a:fillRect/>
          </a:stretch>
        </p:blipFill>
        <p:spPr>
          <a:xfrm>
            <a:off x="1938418" y="822299"/>
            <a:ext cx="5267161" cy="3498902"/>
          </a:xfrm>
          <a:prstGeom prst="rect">
            <a:avLst/>
          </a:prstGeom>
        </p:spPr>
      </p:pic>
      <p:pic>
        <p:nvPicPr>
          <p:cNvPr id="6" name="Afbeelding 5">
            <a:extLst>
              <a:ext uri="{FF2B5EF4-FFF2-40B4-BE49-F238E27FC236}">
                <a16:creationId xmlns:a16="http://schemas.microsoft.com/office/drawing/2014/main" id="{F79783E4-4CA5-42A0-A680-4D0BAD420414}"/>
              </a:ext>
            </a:extLst>
          </p:cNvPr>
          <p:cNvPicPr/>
          <p:nvPr/>
        </p:nvPicPr>
        <p:blipFill>
          <a:blip r:embed="rId6"/>
          <a:stretch>
            <a:fillRect/>
          </a:stretch>
        </p:blipFill>
        <p:spPr>
          <a:xfrm>
            <a:off x="1938415" y="822299"/>
            <a:ext cx="5267161" cy="3498902"/>
          </a:xfrm>
          <a:prstGeom prst="rect">
            <a:avLst/>
          </a:prstGeom>
        </p:spPr>
      </p:pic>
    </p:spTree>
    <p:extLst>
      <p:ext uri="{BB962C8B-B14F-4D97-AF65-F5344CB8AC3E}">
        <p14:creationId xmlns:p14="http://schemas.microsoft.com/office/powerpoint/2010/main" val="1428493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ACBA5A2-8700-4254-AF61-0BD552035142}"/>
              </a:ext>
            </a:extLst>
          </p:cNvPr>
          <p:cNvPicPr>
            <a:picLocks noChangeAspect="1"/>
          </p:cNvPicPr>
          <p:nvPr/>
        </p:nvPicPr>
        <p:blipFill>
          <a:blip r:embed="rId3"/>
          <a:stretch>
            <a:fillRect/>
          </a:stretch>
        </p:blipFill>
        <p:spPr>
          <a:xfrm>
            <a:off x="1938419" y="822299"/>
            <a:ext cx="5267162" cy="3498902"/>
          </a:xfrm>
          <a:prstGeom prst="rect">
            <a:avLst/>
          </a:prstGeom>
        </p:spPr>
      </p:pic>
      <p:sp>
        <p:nvSpPr>
          <p:cNvPr id="4" name="Pijl: gekromd links 3">
            <a:hlinkClick r:id="rId4" action="ppaction://hlinksldjump"/>
            <a:extLst>
              <a:ext uri="{FF2B5EF4-FFF2-40B4-BE49-F238E27FC236}">
                <a16:creationId xmlns:a16="http://schemas.microsoft.com/office/drawing/2014/main" id="{8DDC5E42-C236-41DA-BC38-93C4AB40E2FF}"/>
              </a:ext>
            </a:extLst>
          </p:cNvPr>
          <p:cNvSpPr/>
          <p:nvPr/>
        </p:nvSpPr>
        <p:spPr>
          <a:xfrm>
            <a:off x="8257953" y="4321201"/>
            <a:ext cx="723014" cy="669013"/>
          </a:xfrm>
          <a:prstGeom prst="curved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Afbeelding 4">
            <a:extLst>
              <a:ext uri="{FF2B5EF4-FFF2-40B4-BE49-F238E27FC236}">
                <a16:creationId xmlns:a16="http://schemas.microsoft.com/office/drawing/2014/main" id="{5E6FB1D6-92B9-4DCC-AC37-1F6ED48C99B3}"/>
              </a:ext>
            </a:extLst>
          </p:cNvPr>
          <p:cNvPicPr/>
          <p:nvPr/>
        </p:nvPicPr>
        <p:blipFill>
          <a:blip r:embed="rId5"/>
          <a:stretch>
            <a:fillRect/>
          </a:stretch>
        </p:blipFill>
        <p:spPr>
          <a:xfrm>
            <a:off x="1938419" y="822299"/>
            <a:ext cx="5267162" cy="3498902"/>
          </a:xfrm>
          <a:prstGeom prst="rect">
            <a:avLst/>
          </a:prstGeom>
        </p:spPr>
      </p:pic>
    </p:spTree>
    <p:extLst>
      <p:ext uri="{BB962C8B-B14F-4D97-AF65-F5344CB8AC3E}">
        <p14:creationId xmlns:p14="http://schemas.microsoft.com/office/powerpoint/2010/main" val="249023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792610B-8257-4F2E-8582-62D30E91F6C6}"/>
              </a:ext>
            </a:extLst>
          </p:cNvPr>
          <p:cNvPicPr>
            <a:picLocks noChangeAspect="1"/>
          </p:cNvPicPr>
          <p:nvPr/>
        </p:nvPicPr>
        <p:blipFill>
          <a:blip r:embed="rId3"/>
          <a:stretch>
            <a:fillRect/>
          </a:stretch>
        </p:blipFill>
        <p:spPr>
          <a:xfrm>
            <a:off x="912922" y="-729688"/>
            <a:ext cx="7109861" cy="5998319"/>
          </a:xfrm>
          <a:prstGeom prst="rect">
            <a:avLst/>
          </a:prstGeom>
        </p:spPr>
      </p:pic>
      <p:sp>
        <p:nvSpPr>
          <p:cNvPr id="2" name="Tekstvak 1">
            <a:extLst>
              <a:ext uri="{FF2B5EF4-FFF2-40B4-BE49-F238E27FC236}">
                <a16:creationId xmlns:a16="http://schemas.microsoft.com/office/drawing/2014/main" id="{2446F008-2DA3-494A-9844-F88466C13D18}"/>
              </a:ext>
            </a:extLst>
          </p:cNvPr>
          <p:cNvSpPr txBox="1"/>
          <p:nvPr/>
        </p:nvSpPr>
        <p:spPr>
          <a:xfrm>
            <a:off x="267993" y="232554"/>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Mijn gedachten</a:t>
            </a:r>
            <a:endParaRPr lang="nl-NL" dirty="0"/>
          </a:p>
        </p:txBody>
      </p:sp>
      <p:sp>
        <p:nvSpPr>
          <p:cNvPr id="3" name="Tekstvak 2">
            <a:extLst>
              <a:ext uri="{FF2B5EF4-FFF2-40B4-BE49-F238E27FC236}">
                <a16:creationId xmlns:a16="http://schemas.microsoft.com/office/drawing/2014/main" id="{13997FF5-B29E-CF27-7501-46931BCB7175}"/>
              </a:ext>
            </a:extLst>
          </p:cNvPr>
          <p:cNvSpPr txBox="1"/>
          <p:nvPr/>
        </p:nvSpPr>
        <p:spPr>
          <a:xfrm>
            <a:off x="2821105" y="3204675"/>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Nooit</a:t>
            </a:r>
          </a:p>
        </p:txBody>
      </p:sp>
      <p:sp>
        <p:nvSpPr>
          <p:cNvPr id="4" name="Tekstvak 3">
            <a:extLst>
              <a:ext uri="{FF2B5EF4-FFF2-40B4-BE49-F238E27FC236}">
                <a16:creationId xmlns:a16="http://schemas.microsoft.com/office/drawing/2014/main" id="{E1412794-F629-90C1-3383-96BF7DCB5BFD}"/>
              </a:ext>
            </a:extLst>
          </p:cNvPr>
          <p:cNvSpPr txBox="1"/>
          <p:nvPr/>
        </p:nvSpPr>
        <p:spPr>
          <a:xfrm>
            <a:off x="5289344" y="3204674"/>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Constant</a:t>
            </a:r>
          </a:p>
        </p:txBody>
      </p:sp>
    </p:spTree>
    <p:extLst>
      <p:ext uri="{BB962C8B-B14F-4D97-AF65-F5344CB8AC3E}">
        <p14:creationId xmlns:p14="http://schemas.microsoft.com/office/powerpoint/2010/main" val="708889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CCF2B50-9041-45A5-BC60-37D8C3E5818A}"/>
              </a:ext>
            </a:extLst>
          </p:cNvPr>
          <p:cNvSpPr/>
          <p:nvPr/>
        </p:nvSpPr>
        <p:spPr>
          <a:xfrm>
            <a:off x="913764" y="1463754"/>
            <a:ext cx="5836919" cy="1785104"/>
          </a:xfrm>
          <a:prstGeom prst="rect">
            <a:avLst/>
          </a:prstGeom>
        </p:spPr>
        <p:txBody>
          <a:bodyPr wrap="square">
            <a:spAutoFit/>
          </a:bodyPr>
          <a:lstStyle/>
          <a:p>
            <a:pPr marL="285750" indent="-285750">
              <a:buFont typeface="Arial" panose="020B0604020202020204" pitchFamily="34" charset="0"/>
              <a:buChar char="•"/>
            </a:pPr>
            <a:r>
              <a:rPr lang="nl-BE" sz="2200">
                <a:solidFill>
                  <a:srgbClr val="002060"/>
                </a:solidFill>
                <a:latin typeface="Bahnschrift"/>
              </a:rPr>
              <a:t>Personen</a:t>
            </a:r>
          </a:p>
          <a:p>
            <a:r>
              <a:rPr lang="nl-BE" sz="2200">
                <a:solidFill>
                  <a:srgbClr val="002060"/>
                </a:solidFill>
                <a:latin typeface="Bahnschrift"/>
              </a:rPr>
              <a:t> </a:t>
            </a:r>
          </a:p>
          <a:p>
            <a:pPr marL="285750" indent="-285750">
              <a:buFont typeface="Arial" panose="020B0604020202020204" pitchFamily="34" charset="0"/>
              <a:buChar char="•"/>
            </a:pPr>
            <a:r>
              <a:rPr lang="nl-BE" sz="2200">
                <a:solidFill>
                  <a:srgbClr val="002060"/>
                </a:solidFill>
                <a:latin typeface="Bahnschrift"/>
              </a:rPr>
              <a:t>Plaatsen</a:t>
            </a:r>
          </a:p>
          <a:p>
            <a:endParaRPr lang="nl-BE" sz="2200">
              <a:solidFill>
                <a:srgbClr val="002060"/>
              </a:solidFill>
              <a:latin typeface="Bahnschrift"/>
            </a:endParaRPr>
          </a:p>
          <a:p>
            <a:pPr marL="285750" indent="-285750">
              <a:buFont typeface="Arial" panose="020B0604020202020204" pitchFamily="34" charset="0"/>
              <a:buChar char="•"/>
            </a:pPr>
            <a:r>
              <a:rPr lang="nl-BE" sz="2200">
                <a:solidFill>
                  <a:srgbClr val="002060"/>
                </a:solidFill>
                <a:latin typeface="Bahnschrift"/>
              </a:rPr>
              <a:t>Middelen</a:t>
            </a:r>
          </a:p>
        </p:txBody>
      </p:sp>
      <p:pic>
        <p:nvPicPr>
          <p:cNvPr id="1026" name="Picture 2" descr="image preview">
            <a:extLst>
              <a:ext uri="{FF2B5EF4-FFF2-40B4-BE49-F238E27FC236}">
                <a16:creationId xmlns:a16="http://schemas.microsoft.com/office/drawing/2014/main" id="{A0C7FA6A-0137-492D-A06A-C7684A50F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15695"/>
            <a:ext cx="1329871" cy="119508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5CD29D8-0391-48AD-9346-9500641B9B9A}"/>
              </a:ext>
            </a:extLst>
          </p:cNvPr>
          <p:cNvSpPr txBox="1"/>
          <p:nvPr/>
        </p:nvSpPr>
        <p:spPr>
          <a:xfrm>
            <a:off x="370570" y="291170"/>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6. Zo maak ik mijn omgeving veilig</a:t>
            </a:r>
          </a:p>
        </p:txBody>
      </p:sp>
    </p:spTree>
    <p:extLst>
      <p:ext uri="{BB962C8B-B14F-4D97-AF65-F5344CB8AC3E}">
        <p14:creationId xmlns:p14="http://schemas.microsoft.com/office/powerpoint/2010/main" val="329613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0EFE530-4E6F-468C-8AB3-DACAD451E180}"/>
              </a:ext>
            </a:extLst>
          </p:cNvPr>
          <p:cNvSpPr txBox="1"/>
          <p:nvPr/>
        </p:nvSpPr>
        <p:spPr>
          <a:xfrm>
            <a:off x="370570" y="291170"/>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6. Zo maak ik mijn omgeving veilig</a:t>
            </a:r>
          </a:p>
        </p:txBody>
      </p:sp>
      <p:pic>
        <p:nvPicPr>
          <p:cNvPr id="3" name="Afbeelding 2">
            <a:extLst>
              <a:ext uri="{FF2B5EF4-FFF2-40B4-BE49-F238E27FC236}">
                <a16:creationId xmlns:a16="http://schemas.microsoft.com/office/drawing/2014/main" id="{08D64AC2-BF6A-4404-BA1B-6F9590F7C29A}"/>
              </a:ext>
            </a:extLst>
          </p:cNvPr>
          <p:cNvPicPr>
            <a:picLocks noChangeAspect="1"/>
          </p:cNvPicPr>
          <p:nvPr/>
        </p:nvPicPr>
        <p:blipFill>
          <a:blip r:embed="rId3"/>
          <a:stretch>
            <a:fillRect/>
          </a:stretch>
        </p:blipFill>
        <p:spPr>
          <a:xfrm>
            <a:off x="0" y="1763936"/>
            <a:ext cx="9144000" cy="1615627"/>
          </a:xfrm>
          <a:prstGeom prst="rect">
            <a:avLst/>
          </a:prstGeom>
        </p:spPr>
      </p:pic>
    </p:spTree>
    <p:extLst>
      <p:ext uri="{BB962C8B-B14F-4D97-AF65-F5344CB8AC3E}">
        <p14:creationId xmlns:p14="http://schemas.microsoft.com/office/powerpoint/2010/main" val="1644585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0A93BCE-0F01-4A2F-861F-6E880DDA3549}"/>
              </a:ext>
            </a:extLst>
          </p:cNvPr>
          <p:cNvSpPr/>
          <p:nvPr/>
        </p:nvSpPr>
        <p:spPr>
          <a:xfrm>
            <a:off x="697212" y="1034366"/>
            <a:ext cx="7308727" cy="381642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nl-BE" sz="2200" dirty="0">
                <a:solidFill>
                  <a:srgbClr val="002060"/>
                </a:solidFill>
                <a:latin typeface="Bahnschrift"/>
              </a:rPr>
              <a:t>Personen </a:t>
            </a:r>
            <a:endParaRPr lang="en-US" dirty="0"/>
          </a:p>
          <a:p>
            <a:pPr marL="285750" indent="-285750">
              <a:buFont typeface="Arial" panose="020B0604020202020204" pitchFamily="34" charset="0"/>
              <a:buChar char="•"/>
            </a:pPr>
            <a:endParaRPr lang="nl-BE" sz="2200" dirty="0">
              <a:solidFill>
                <a:srgbClr val="002060"/>
              </a:solidFill>
              <a:latin typeface="Bahnschrift"/>
            </a:endParaRPr>
          </a:p>
          <a:p>
            <a:pPr marL="285750" indent="-285750">
              <a:buFont typeface="Arial" panose="020B0604020202020204" pitchFamily="34" charset="0"/>
              <a:buChar char="•"/>
            </a:pPr>
            <a:r>
              <a:rPr lang="nl-BE" sz="2200" dirty="0">
                <a:solidFill>
                  <a:srgbClr val="002060"/>
                </a:solidFill>
                <a:latin typeface="Bahnschrift"/>
              </a:rPr>
              <a:t>Huisdieren</a:t>
            </a:r>
            <a:endParaRPr lang="nl-BE" dirty="0"/>
          </a:p>
          <a:p>
            <a:endParaRPr lang="nl-BE" sz="2200">
              <a:solidFill>
                <a:srgbClr val="002060"/>
              </a:solidFill>
              <a:latin typeface="Bahnschrift"/>
            </a:endParaRPr>
          </a:p>
          <a:p>
            <a:pPr marL="285750" indent="-285750">
              <a:buFont typeface="Arial" panose="020B0604020202020204" pitchFamily="34" charset="0"/>
              <a:buChar char="•"/>
            </a:pPr>
            <a:r>
              <a:rPr lang="nl-BE" sz="2200" dirty="0">
                <a:solidFill>
                  <a:srgbClr val="002060"/>
                </a:solidFill>
                <a:latin typeface="Bahnschrift"/>
              </a:rPr>
              <a:t>Activiteiten</a:t>
            </a:r>
          </a:p>
          <a:p>
            <a:endParaRPr lang="nl-BE" sz="2200">
              <a:solidFill>
                <a:srgbClr val="002060"/>
              </a:solidFill>
              <a:latin typeface="Bahnschrift"/>
            </a:endParaRPr>
          </a:p>
          <a:p>
            <a:pPr marL="285750" indent="-285750">
              <a:buFont typeface="Arial" panose="020B0604020202020204" pitchFamily="34" charset="0"/>
              <a:buChar char="•"/>
            </a:pPr>
            <a:r>
              <a:rPr lang="nl-BE" sz="2200" dirty="0">
                <a:solidFill>
                  <a:srgbClr val="002060"/>
                </a:solidFill>
                <a:latin typeface="Bahnschrift"/>
              </a:rPr>
              <a:t>Gedachten, Quotes, Muziek, ..</a:t>
            </a:r>
          </a:p>
          <a:p>
            <a:pPr marL="285750" indent="-285750">
              <a:buFont typeface="Arial" panose="020B0604020202020204" pitchFamily="34" charset="0"/>
              <a:buChar char="•"/>
            </a:pPr>
            <a:endParaRPr lang="nl-BE" sz="2200">
              <a:solidFill>
                <a:srgbClr val="002060"/>
              </a:solidFill>
              <a:latin typeface="Bahnschrift"/>
            </a:endParaRPr>
          </a:p>
          <a:p>
            <a:pPr marL="285750" indent="-285750">
              <a:buFont typeface="Arial" panose="020B0604020202020204" pitchFamily="34" charset="0"/>
              <a:buChar char="•"/>
            </a:pPr>
            <a:r>
              <a:rPr lang="nl-BE" sz="2200" dirty="0">
                <a:solidFill>
                  <a:srgbClr val="002060"/>
                </a:solidFill>
                <a:latin typeface="Bahnschrift"/>
              </a:rPr>
              <a:t>Rolmodellen</a:t>
            </a:r>
          </a:p>
          <a:p>
            <a:pPr marL="285750" indent="-285750">
              <a:buFont typeface="Arial" panose="020B0604020202020204" pitchFamily="34" charset="0"/>
              <a:buChar char="•"/>
            </a:pPr>
            <a:endParaRPr lang="nl-BE" sz="2200">
              <a:solidFill>
                <a:srgbClr val="002060"/>
              </a:solidFill>
              <a:latin typeface="Bahnschrift"/>
            </a:endParaRPr>
          </a:p>
          <a:p>
            <a:pPr marL="285750" indent="-285750">
              <a:buFont typeface="Arial" panose="020B0604020202020204" pitchFamily="34" charset="0"/>
              <a:buChar char="•"/>
            </a:pPr>
            <a:r>
              <a:rPr lang="nl-BE" sz="2200" dirty="0">
                <a:solidFill>
                  <a:srgbClr val="002060"/>
                </a:solidFill>
                <a:latin typeface="Bahnschrift"/>
              </a:rPr>
              <a:t>Toekomstdoelen</a:t>
            </a:r>
            <a:endParaRPr lang="nl-BE" sz="2200" dirty="0">
              <a:solidFill>
                <a:srgbClr val="002060"/>
              </a:solidFill>
              <a:highlight>
                <a:srgbClr val="FFFF00"/>
              </a:highlight>
              <a:latin typeface="Bahnschrift"/>
            </a:endParaRPr>
          </a:p>
        </p:txBody>
      </p:sp>
      <p:pic>
        <p:nvPicPr>
          <p:cNvPr id="2050" name="Picture 2" descr="image preview">
            <a:extLst>
              <a:ext uri="{FF2B5EF4-FFF2-40B4-BE49-F238E27FC236}">
                <a16:creationId xmlns:a16="http://schemas.microsoft.com/office/drawing/2014/main" id="{2B853777-6AD1-4BA5-8086-1D06F3E72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642" y="124054"/>
            <a:ext cx="1104158" cy="10878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6D23ACAD-DB2B-46B4-A55C-793321676741}"/>
              </a:ext>
            </a:extLst>
          </p:cNvPr>
          <p:cNvSpPr txBox="1"/>
          <p:nvPr/>
        </p:nvSpPr>
        <p:spPr>
          <a:xfrm>
            <a:off x="373673" y="254297"/>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7. Dit helpt mij volhouden</a:t>
            </a:r>
            <a:endParaRPr lang="nl-BE" sz="2400" i="1" dirty="0">
              <a:solidFill>
                <a:srgbClr val="002060"/>
              </a:solidFill>
              <a:latin typeface="Bahnschrift"/>
            </a:endParaRPr>
          </a:p>
        </p:txBody>
      </p:sp>
    </p:spTree>
    <p:extLst>
      <p:ext uri="{BB962C8B-B14F-4D97-AF65-F5344CB8AC3E}">
        <p14:creationId xmlns:p14="http://schemas.microsoft.com/office/powerpoint/2010/main" val="2778796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8D57D7F-F1C2-4BCF-85E0-359EC5F74F5E}"/>
              </a:ext>
            </a:extLst>
          </p:cNvPr>
          <p:cNvSpPr txBox="1"/>
          <p:nvPr/>
        </p:nvSpPr>
        <p:spPr>
          <a:xfrm>
            <a:off x="373673" y="254297"/>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7. Dit helpt mij volhouden</a:t>
            </a:r>
            <a:endParaRPr lang="nl-BE" sz="2400" i="1" dirty="0">
              <a:solidFill>
                <a:srgbClr val="002060"/>
              </a:solidFill>
              <a:latin typeface="Bahnschrift"/>
            </a:endParaRPr>
          </a:p>
        </p:txBody>
      </p:sp>
      <p:pic>
        <p:nvPicPr>
          <p:cNvPr id="4" name="Afbeelding 3">
            <a:extLst>
              <a:ext uri="{FF2B5EF4-FFF2-40B4-BE49-F238E27FC236}">
                <a16:creationId xmlns:a16="http://schemas.microsoft.com/office/drawing/2014/main" id="{704D3F83-8659-4411-91ED-31E0BC3954F7}"/>
              </a:ext>
            </a:extLst>
          </p:cNvPr>
          <p:cNvPicPr>
            <a:picLocks noChangeAspect="1"/>
          </p:cNvPicPr>
          <p:nvPr/>
        </p:nvPicPr>
        <p:blipFill>
          <a:blip r:embed="rId3"/>
          <a:stretch>
            <a:fillRect/>
          </a:stretch>
        </p:blipFill>
        <p:spPr>
          <a:xfrm>
            <a:off x="0" y="1841115"/>
            <a:ext cx="9144000" cy="1461269"/>
          </a:xfrm>
          <a:prstGeom prst="rect">
            <a:avLst/>
          </a:prstGeom>
        </p:spPr>
      </p:pic>
    </p:spTree>
    <p:extLst>
      <p:ext uri="{BB962C8B-B14F-4D97-AF65-F5344CB8AC3E}">
        <p14:creationId xmlns:p14="http://schemas.microsoft.com/office/powerpoint/2010/main" val="3331642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7DCDA8-7764-480A-8BAE-AC0C76D8AF22}"/>
              </a:ext>
            </a:extLst>
          </p:cNvPr>
          <p:cNvSpPr txBox="1"/>
          <p:nvPr/>
        </p:nvSpPr>
        <p:spPr>
          <a:xfrm>
            <a:off x="328364" y="619219"/>
            <a:ext cx="8622780" cy="4154984"/>
          </a:xfrm>
          <a:prstGeom prst="rect">
            <a:avLst/>
          </a:prstGeom>
          <a:noFill/>
        </p:spPr>
        <p:txBody>
          <a:bodyPr wrap="square" lIns="91440" tIns="45720" rIns="91440" bIns="45720" rtlCol="0" anchor="t">
            <a:spAutoFit/>
          </a:bodyPr>
          <a:lstStyle/>
          <a:p>
            <a:pPr algn="ctr"/>
            <a:r>
              <a:rPr lang="nl-BE" sz="4800" dirty="0">
                <a:solidFill>
                  <a:srgbClr val="002060"/>
                </a:solidFill>
                <a:latin typeface="Bahnschrift"/>
              </a:rPr>
              <a:t>MEER TIPS?</a:t>
            </a:r>
            <a:endParaRPr lang="en-US" dirty="0"/>
          </a:p>
          <a:p>
            <a:pPr algn="ctr"/>
            <a:endParaRPr lang="nl-BE" sz="2800" i="1" dirty="0">
              <a:solidFill>
                <a:srgbClr val="002060"/>
              </a:solidFill>
              <a:latin typeface="Bahnschrift"/>
            </a:endParaRPr>
          </a:p>
          <a:p>
            <a:pPr algn="ctr"/>
            <a:r>
              <a:rPr lang="nl-BE" sz="2800" dirty="0">
                <a:solidFill>
                  <a:srgbClr val="002060"/>
                </a:solidFill>
                <a:latin typeface="Bahnschrift"/>
              </a:rPr>
              <a:t>Check de richtlijn en e-</a:t>
            </a:r>
            <a:r>
              <a:rPr lang="nl-BE" sz="2800" err="1">
                <a:solidFill>
                  <a:srgbClr val="002060"/>
                </a:solidFill>
                <a:latin typeface="Bahnschrift"/>
              </a:rPr>
              <a:t>learningmodule</a:t>
            </a:r>
            <a:r>
              <a:rPr lang="nl-BE" sz="2800" dirty="0">
                <a:solidFill>
                  <a:srgbClr val="002060"/>
                </a:solidFill>
                <a:latin typeface="Bahnschrift"/>
              </a:rPr>
              <a:t> over suïcidepreventie bij kinderen en jongeren op </a:t>
            </a:r>
            <a:r>
              <a:rPr lang="nl-BE" sz="2800" dirty="0">
                <a:solidFill>
                  <a:srgbClr val="002060"/>
                </a:solidFill>
                <a:latin typeface="Bahnschrift"/>
                <a:hlinkClick r:id="rId3"/>
              </a:rPr>
              <a:t>zelfmoord1813.be/sp-reflex</a:t>
            </a:r>
            <a:endParaRPr lang="nl-BE" dirty="0"/>
          </a:p>
          <a:p>
            <a:pPr algn="ctr"/>
            <a:endParaRPr lang="nl-BE" sz="2800" i="1" dirty="0">
              <a:solidFill>
                <a:srgbClr val="002060"/>
              </a:solidFill>
              <a:latin typeface="Bahnschrift"/>
            </a:endParaRPr>
          </a:p>
          <a:p>
            <a:pPr algn="ctr"/>
            <a:endParaRPr lang="nl-BE"/>
          </a:p>
          <a:p>
            <a:pPr algn="ctr"/>
            <a:endParaRPr lang="nl-BE" dirty="0"/>
          </a:p>
          <a:p>
            <a:pPr algn="ctr"/>
            <a:r>
              <a:rPr lang="nl-BE" sz="2400" dirty="0">
                <a:solidFill>
                  <a:srgbClr val="002060"/>
                </a:solidFill>
                <a:latin typeface="Bahnschrift"/>
              </a:rPr>
              <a:t>Met vragen kan je terecht op: info@vlesp.be</a:t>
            </a:r>
          </a:p>
          <a:p>
            <a:pPr algn="ctr"/>
            <a:endParaRPr lang="nl-BE" sz="2400" dirty="0">
              <a:solidFill>
                <a:srgbClr val="002060"/>
              </a:solidFill>
              <a:latin typeface="Bahnschrift"/>
            </a:endParaRPr>
          </a:p>
        </p:txBody>
      </p:sp>
      <p:sp>
        <p:nvSpPr>
          <p:cNvPr id="4" name="Rechthoek 3">
            <a:extLst>
              <a:ext uri="{FF2B5EF4-FFF2-40B4-BE49-F238E27FC236}">
                <a16:creationId xmlns:a16="http://schemas.microsoft.com/office/drawing/2014/main" id="{5CD50249-C4ED-4B0D-A249-26CDCBBE5676}"/>
              </a:ext>
            </a:extLst>
          </p:cNvPr>
          <p:cNvSpPr/>
          <p:nvPr/>
        </p:nvSpPr>
        <p:spPr>
          <a:xfrm>
            <a:off x="0" y="4458613"/>
            <a:ext cx="9144000" cy="684887"/>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nl-BE" dirty="0">
              <a:cs typeface="Arial"/>
            </a:endParaRPr>
          </a:p>
          <a:p>
            <a:r>
              <a:rPr lang="nl-BE" b="1" dirty="0">
                <a:cs typeface="Arial"/>
              </a:rPr>
              <a:t>     </a:t>
            </a:r>
            <a:r>
              <a:rPr lang="nl-BE" dirty="0">
                <a:cs typeface="Arial"/>
              </a:rPr>
              <a:t>  </a:t>
            </a:r>
            <a:endParaRPr lang="nl-BE" b="1" dirty="0">
              <a:cs typeface="Arial"/>
            </a:endParaRPr>
          </a:p>
        </p:txBody>
      </p:sp>
      <p:pic>
        <p:nvPicPr>
          <p:cNvPr id="5" name="Picture 4" descr="A close-up of a logo&#10;&#10;Description automatically generated">
            <a:extLst>
              <a:ext uri="{FF2B5EF4-FFF2-40B4-BE49-F238E27FC236}">
                <a16:creationId xmlns:a16="http://schemas.microsoft.com/office/drawing/2014/main" id="{D3C42203-60ED-52B9-200C-75BDCA644279}"/>
              </a:ext>
            </a:extLst>
          </p:cNvPr>
          <p:cNvPicPr>
            <a:picLocks noChangeAspect="1"/>
          </p:cNvPicPr>
          <p:nvPr/>
        </p:nvPicPr>
        <p:blipFill>
          <a:blip r:embed="rId4"/>
          <a:stretch>
            <a:fillRect/>
          </a:stretch>
        </p:blipFill>
        <p:spPr>
          <a:xfrm>
            <a:off x="7192543" y="4453296"/>
            <a:ext cx="1951188" cy="690293"/>
          </a:xfrm>
          <a:prstGeom prst="rect">
            <a:avLst/>
          </a:prstGeom>
        </p:spPr>
      </p:pic>
    </p:spTree>
    <p:extLst>
      <p:ext uri="{BB962C8B-B14F-4D97-AF65-F5344CB8AC3E}">
        <p14:creationId xmlns:p14="http://schemas.microsoft.com/office/powerpoint/2010/main" val="92954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267993" y="232554"/>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Mijn gedachten</a:t>
            </a:r>
            <a:endParaRPr lang="nl-NL" dirty="0"/>
          </a:p>
        </p:txBody>
      </p:sp>
      <p:sp>
        <p:nvSpPr>
          <p:cNvPr id="3" name="Tekstvak 2">
            <a:extLst>
              <a:ext uri="{FF2B5EF4-FFF2-40B4-BE49-F238E27FC236}">
                <a16:creationId xmlns:a16="http://schemas.microsoft.com/office/drawing/2014/main" id="{13997FF5-B29E-CF27-7501-46931BCB7175}"/>
              </a:ext>
            </a:extLst>
          </p:cNvPr>
          <p:cNvSpPr txBox="1"/>
          <p:nvPr/>
        </p:nvSpPr>
        <p:spPr>
          <a:xfrm>
            <a:off x="2416156" y="3204675"/>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Veel controle</a:t>
            </a:r>
          </a:p>
        </p:txBody>
      </p:sp>
      <p:sp>
        <p:nvSpPr>
          <p:cNvPr id="4" name="Tekstvak 3">
            <a:extLst>
              <a:ext uri="{FF2B5EF4-FFF2-40B4-BE49-F238E27FC236}">
                <a16:creationId xmlns:a16="http://schemas.microsoft.com/office/drawing/2014/main" id="{E1412794-F629-90C1-3383-96BF7DCB5BFD}"/>
              </a:ext>
            </a:extLst>
          </p:cNvPr>
          <p:cNvSpPr txBox="1"/>
          <p:nvPr/>
        </p:nvSpPr>
        <p:spPr>
          <a:xfrm>
            <a:off x="5144201" y="3204675"/>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Weinig controle </a:t>
            </a:r>
          </a:p>
        </p:txBody>
      </p:sp>
      <p:pic>
        <p:nvPicPr>
          <p:cNvPr id="6" name="Afbeelding 5">
            <a:extLst>
              <a:ext uri="{FF2B5EF4-FFF2-40B4-BE49-F238E27FC236}">
                <a16:creationId xmlns:a16="http://schemas.microsoft.com/office/drawing/2014/main" id="{2A18AB68-BF10-4994-A8F2-640D52A44595}"/>
              </a:ext>
            </a:extLst>
          </p:cNvPr>
          <p:cNvPicPr>
            <a:picLocks noChangeAspect="1"/>
          </p:cNvPicPr>
          <p:nvPr/>
        </p:nvPicPr>
        <p:blipFill>
          <a:blip r:embed="rId3"/>
          <a:stretch>
            <a:fillRect/>
          </a:stretch>
        </p:blipFill>
        <p:spPr>
          <a:xfrm>
            <a:off x="912922" y="-729688"/>
            <a:ext cx="7109861" cy="5998319"/>
          </a:xfrm>
          <a:prstGeom prst="rect">
            <a:avLst/>
          </a:prstGeom>
        </p:spPr>
      </p:pic>
    </p:spTree>
    <p:extLst>
      <p:ext uri="{BB962C8B-B14F-4D97-AF65-F5344CB8AC3E}">
        <p14:creationId xmlns:p14="http://schemas.microsoft.com/office/powerpoint/2010/main" val="107896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1919B1D-AFC9-4AA5-A335-A3879298F723}"/>
              </a:ext>
            </a:extLst>
          </p:cNvPr>
          <p:cNvPicPr>
            <a:picLocks noChangeAspect="1"/>
          </p:cNvPicPr>
          <p:nvPr/>
        </p:nvPicPr>
        <p:blipFill>
          <a:blip r:embed="rId3"/>
          <a:stretch>
            <a:fillRect/>
          </a:stretch>
        </p:blipFill>
        <p:spPr>
          <a:xfrm>
            <a:off x="912922" y="-729688"/>
            <a:ext cx="7109861" cy="5998319"/>
          </a:xfrm>
          <a:prstGeom prst="rect">
            <a:avLst/>
          </a:prstGeom>
        </p:spPr>
      </p:pic>
      <p:sp>
        <p:nvSpPr>
          <p:cNvPr id="2" name="Tekstvak 1">
            <a:extLst>
              <a:ext uri="{FF2B5EF4-FFF2-40B4-BE49-F238E27FC236}">
                <a16:creationId xmlns:a16="http://schemas.microsoft.com/office/drawing/2014/main" id="{2446F008-2DA3-494A-9844-F88466C13D18}"/>
              </a:ext>
            </a:extLst>
          </p:cNvPr>
          <p:cNvSpPr txBox="1"/>
          <p:nvPr/>
        </p:nvSpPr>
        <p:spPr>
          <a:xfrm>
            <a:off x="267993" y="232554"/>
            <a:ext cx="8399721" cy="461665"/>
          </a:xfrm>
          <a:prstGeom prst="rect">
            <a:avLst/>
          </a:prstGeom>
          <a:noFill/>
        </p:spPr>
        <p:txBody>
          <a:bodyPr wrap="square" lIns="91440" tIns="45720" rIns="91440" bIns="45720" rtlCol="0" anchor="t">
            <a:spAutoFit/>
          </a:bodyPr>
          <a:lstStyle/>
          <a:p>
            <a:r>
              <a:rPr lang="nl-BE" sz="2400">
                <a:solidFill>
                  <a:srgbClr val="002060"/>
                </a:solidFill>
                <a:latin typeface="Bahnschrift"/>
              </a:rPr>
              <a:t>Wens om te leven</a:t>
            </a:r>
            <a:endParaRPr lang="en-US"/>
          </a:p>
        </p:txBody>
      </p:sp>
      <p:sp>
        <p:nvSpPr>
          <p:cNvPr id="8" name="Tekstvak 7">
            <a:extLst>
              <a:ext uri="{FF2B5EF4-FFF2-40B4-BE49-F238E27FC236}">
                <a16:creationId xmlns:a16="http://schemas.microsoft.com/office/drawing/2014/main" id="{859A8645-7053-4C1C-96F2-989D5B02C555}"/>
              </a:ext>
            </a:extLst>
          </p:cNvPr>
          <p:cNvSpPr txBox="1"/>
          <p:nvPr/>
        </p:nvSpPr>
        <p:spPr>
          <a:xfrm>
            <a:off x="2821105" y="3204675"/>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t>Aanwezig</a:t>
            </a:r>
          </a:p>
        </p:txBody>
      </p:sp>
      <p:sp>
        <p:nvSpPr>
          <p:cNvPr id="10" name="Tekstvak 9">
            <a:extLst>
              <a:ext uri="{FF2B5EF4-FFF2-40B4-BE49-F238E27FC236}">
                <a16:creationId xmlns:a16="http://schemas.microsoft.com/office/drawing/2014/main" id="{7605E517-160C-4689-8C0B-212EE9C24089}"/>
              </a:ext>
            </a:extLst>
          </p:cNvPr>
          <p:cNvSpPr txBox="1"/>
          <p:nvPr/>
        </p:nvSpPr>
        <p:spPr>
          <a:xfrm>
            <a:off x="5289344" y="3204674"/>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t>Afwezig</a:t>
            </a:r>
          </a:p>
        </p:txBody>
      </p:sp>
    </p:spTree>
    <p:extLst>
      <p:ext uri="{BB962C8B-B14F-4D97-AF65-F5344CB8AC3E}">
        <p14:creationId xmlns:p14="http://schemas.microsoft.com/office/powerpoint/2010/main" val="1141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278D85E-2B1C-4D8B-8656-B35E63FF7F5F}"/>
              </a:ext>
            </a:extLst>
          </p:cNvPr>
          <p:cNvPicPr>
            <a:picLocks noChangeAspect="1"/>
          </p:cNvPicPr>
          <p:nvPr/>
        </p:nvPicPr>
        <p:blipFill>
          <a:blip r:embed="rId3"/>
          <a:stretch>
            <a:fillRect/>
          </a:stretch>
        </p:blipFill>
        <p:spPr>
          <a:xfrm>
            <a:off x="912922" y="-729688"/>
            <a:ext cx="7109861" cy="5998319"/>
          </a:xfrm>
          <a:prstGeom prst="rect">
            <a:avLst/>
          </a:prstGeom>
        </p:spPr>
      </p:pic>
      <p:sp>
        <p:nvSpPr>
          <p:cNvPr id="2" name="Tekstvak 1">
            <a:extLst>
              <a:ext uri="{FF2B5EF4-FFF2-40B4-BE49-F238E27FC236}">
                <a16:creationId xmlns:a16="http://schemas.microsoft.com/office/drawing/2014/main" id="{2446F008-2DA3-494A-9844-F88466C13D18}"/>
              </a:ext>
            </a:extLst>
          </p:cNvPr>
          <p:cNvSpPr txBox="1"/>
          <p:nvPr/>
        </p:nvSpPr>
        <p:spPr>
          <a:xfrm>
            <a:off x="267993" y="232554"/>
            <a:ext cx="8399721" cy="461665"/>
          </a:xfrm>
          <a:prstGeom prst="rect">
            <a:avLst/>
          </a:prstGeom>
          <a:noFill/>
        </p:spPr>
        <p:txBody>
          <a:bodyPr wrap="square" lIns="91440" tIns="45720" rIns="91440" bIns="45720" rtlCol="0" anchor="t">
            <a:spAutoFit/>
          </a:bodyPr>
          <a:lstStyle/>
          <a:p>
            <a:r>
              <a:rPr lang="nl-BE" sz="2400">
                <a:solidFill>
                  <a:srgbClr val="002060"/>
                </a:solidFill>
                <a:latin typeface="Bahnschrift"/>
              </a:rPr>
              <a:t>Wens om te sterven</a:t>
            </a:r>
            <a:endParaRPr lang="en-US"/>
          </a:p>
        </p:txBody>
      </p:sp>
      <p:sp>
        <p:nvSpPr>
          <p:cNvPr id="7" name="Tekstvak 6">
            <a:extLst>
              <a:ext uri="{FF2B5EF4-FFF2-40B4-BE49-F238E27FC236}">
                <a16:creationId xmlns:a16="http://schemas.microsoft.com/office/drawing/2014/main" id="{C77E9591-7BD2-4047-AD4B-DFB38E92EACE}"/>
              </a:ext>
            </a:extLst>
          </p:cNvPr>
          <p:cNvSpPr txBox="1"/>
          <p:nvPr/>
        </p:nvSpPr>
        <p:spPr>
          <a:xfrm>
            <a:off x="2821105" y="3204675"/>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t>Afwezig</a:t>
            </a:r>
          </a:p>
        </p:txBody>
      </p:sp>
      <p:sp>
        <p:nvSpPr>
          <p:cNvPr id="8" name="Tekstvak 7">
            <a:extLst>
              <a:ext uri="{FF2B5EF4-FFF2-40B4-BE49-F238E27FC236}">
                <a16:creationId xmlns:a16="http://schemas.microsoft.com/office/drawing/2014/main" id="{BC6C980C-E10E-4C60-B56D-18CCB9158E2A}"/>
              </a:ext>
            </a:extLst>
          </p:cNvPr>
          <p:cNvSpPr txBox="1"/>
          <p:nvPr/>
        </p:nvSpPr>
        <p:spPr>
          <a:xfrm>
            <a:off x="5289344" y="3204674"/>
            <a:ext cx="14189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t>Aanwezig</a:t>
            </a:r>
          </a:p>
        </p:txBody>
      </p:sp>
    </p:spTree>
    <p:extLst>
      <p:ext uri="{BB962C8B-B14F-4D97-AF65-F5344CB8AC3E}">
        <p14:creationId xmlns:p14="http://schemas.microsoft.com/office/powerpoint/2010/main" val="120591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446F008-2DA3-494A-9844-F88466C13D18}"/>
              </a:ext>
            </a:extLst>
          </p:cNvPr>
          <p:cNvSpPr txBox="1"/>
          <p:nvPr/>
        </p:nvSpPr>
        <p:spPr>
          <a:xfrm>
            <a:off x="187399" y="146112"/>
            <a:ext cx="8399721" cy="461665"/>
          </a:xfrm>
          <a:prstGeom prst="rect">
            <a:avLst/>
          </a:prstGeom>
          <a:noFill/>
        </p:spPr>
        <p:txBody>
          <a:bodyPr wrap="square" lIns="91440" tIns="45720" rIns="91440" bIns="45720" rtlCol="0" anchor="t">
            <a:spAutoFit/>
          </a:bodyPr>
          <a:lstStyle/>
          <a:p>
            <a:r>
              <a:rPr lang="nl-BE" sz="2400" dirty="0">
                <a:solidFill>
                  <a:srgbClr val="002060"/>
                </a:solidFill>
                <a:latin typeface="Bahnschrift"/>
              </a:rPr>
              <a:t>Mijn gevoelens</a:t>
            </a:r>
          </a:p>
        </p:txBody>
      </p:sp>
      <p:pic>
        <p:nvPicPr>
          <p:cNvPr id="48" name="Afbeelding 47">
            <a:extLst>
              <a:ext uri="{FF2B5EF4-FFF2-40B4-BE49-F238E27FC236}">
                <a16:creationId xmlns:a16="http://schemas.microsoft.com/office/drawing/2014/main" id="{93E863FA-B841-4B1B-B0A5-45B2969451D5}"/>
              </a:ext>
            </a:extLst>
          </p:cNvPr>
          <p:cNvPicPr>
            <a:picLocks noChangeAspect="1"/>
          </p:cNvPicPr>
          <p:nvPr/>
        </p:nvPicPr>
        <p:blipFill>
          <a:blip r:embed="rId3"/>
          <a:stretch>
            <a:fillRect/>
          </a:stretch>
        </p:blipFill>
        <p:spPr>
          <a:xfrm rot="10800000" flipV="1">
            <a:off x="523263" y="637832"/>
            <a:ext cx="1249299" cy="832866"/>
          </a:xfrm>
          <a:prstGeom prst="rect">
            <a:avLst/>
          </a:prstGeom>
        </p:spPr>
      </p:pic>
      <p:pic>
        <p:nvPicPr>
          <p:cNvPr id="50" name="Afbeelding 49">
            <a:extLst>
              <a:ext uri="{FF2B5EF4-FFF2-40B4-BE49-F238E27FC236}">
                <a16:creationId xmlns:a16="http://schemas.microsoft.com/office/drawing/2014/main" id="{8C748B80-129B-4519-BF88-D0A38541E5A3}"/>
              </a:ext>
            </a:extLst>
          </p:cNvPr>
          <p:cNvPicPr>
            <a:picLocks noChangeAspect="1"/>
          </p:cNvPicPr>
          <p:nvPr/>
        </p:nvPicPr>
        <p:blipFill>
          <a:blip r:embed="rId4"/>
          <a:stretch>
            <a:fillRect/>
          </a:stretch>
        </p:blipFill>
        <p:spPr>
          <a:xfrm rot="10800000" flipV="1">
            <a:off x="523261" y="1508341"/>
            <a:ext cx="1249299" cy="824592"/>
          </a:xfrm>
          <a:prstGeom prst="rect">
            <a:avLst/>
          </a:prstGeom>
        </p:spPr>
      </p:pic>
      <p:pic>
        <p:nvPicPr>
          <p:cNvPr id="54" name="Afbeelding 53">
            <a:extLst>
              <a:ext uri="{FF2B5EF4-FFF2-40B4-BE49-F238E27FC236}">
                <a16:creationId xmlns:a16="http://schemas.microsoft.com/office/drawing/2014/main" id="{9C8D6036-AAD5-480B-8C35-FDF7C17AACD6}"/>
              </a:ext>
            </a:extLst>
          </p:cNvPr>
          <p:cNvPicPr>
            <a:picLocks noChangeAspect="1"/>
          </p:cNvPicPr>
          <p:nvPr/>
        </p:nvPicPr>
        <p:blipFill>
          <a:blip r:embed="rId5"/>
          <a:stretch>
            <a:fillRect/>
          </a:stretch>
        </p:blipFill>
        <p:spPr>
          <a:xfrm rot="10800000" flipV="1">
            <a:off x="523262" y="3258436"/>
            <a:ext cx="1252057" cy="830109"/>
          </a:xfrm>
          <a:prstGeom prst="rect">
            <a:avLst/>
          </a:prstGeom>
        </p:spPr>
      </p:pic>
      <p:pic>
        <p:nvPicPr>
          <p:cNvPr id="56" name="Afbeelding 55">
            <a:extLst>
              <a:ext uri="{FF2B5EF4-FFF2-40B4-BE49-F238E27FC236}">
                <a16:creationId xmlns:a16="http://schemas.microsoft.com/office/drawing/2014/main" id="{0E6E8AE1-0E8F-4D41-B550-8191F196F457}"/>
              </a:ext>
            </a:extLst>
          </p:cNvPr>
          <p:cNvPicPr>
            <a:picLocks noChangeAspect="1"/>
          </p:cNvPicPr>
          <p:nvPr/>
        </p:nvPicPr>
        <p:blipFill>
          <a:blip r:embed="rId6"/>
          <a:stretch>
            <a:fillRect/>
          </a:stretch>
        </p:blipFill>
        <p:spPr>
          <a:xfrm rot="10800000" flipV="1">
            <a:off x="523262" y="4135606"/>
            <a:ext cx="1241025" cy="827350"/>
          </a:xfrm>
          <a:prstGeom prst="rect">
            <a:avLst/>
          </a:prstGeom>
        </p:spPr>
      </p:pic>
      <p:pic>
        <p:nvPicPr>
          <p:cNvPr id="58" name="Afbeelding 57">
            <a:extLst>
              <a:ext uri="{FF2B5EF4-FFF2-40B4-BE49-F238E27FC236}">
                <a16:creationId xmlns:a16="http://schemas.microsoft.com/office/drawing/2014/main" id="{6F73085E-C1F6-4587-A9B4-D73D0DFAAE48}"/>
              </a:ext>
            </a:extLst>
          </p:cNvPr>
          <p:cNvPicPr>
            <a:picLocks noChangeAspect="1"/>
          </p:cNvPicPr>
          <p:nvPr/>
        </p:nvPicPr>
        <p:blipFill>
          <a:blip r:embed="rId7"/>
          <a:stretch>
            <a:fillRect/>
          </a:stretch>
        </p:blipFill>
        <p:spPr>
          <a:xfrm rot="10800000" flipV="1">
            <a:off x="520308" y="2366641"/>
            <a:ext cx="1238268" cy="830109"/>
          </a:xfrm>
          <a:prstGeom prst="rect">
            <a:avLst/>
          </a:prstGeom>
        </p:spPr>
      </p:pic>
      <p:pic>
        <p:nvPicPr>
          <p:cNvPr id="60" name="Afbeelding 59">
            <a:extLst>
              <a:ext uri="{FF2B5EF4-FFF2-40B4-BE49-F238E27FC236}">
                <a16:creationId xmlns:a16="http://schemas.microsoft.com/office/drawing/2014/main" id="{99B46185-E156-41FB-8593-6663E8FC5F43}"/>
              </a:ext>
            </a:extLst>
          </p:cNvPr>
          <p:cNvPicPr>
            <a:picLocks noChangeAspect="1"/>
          </p:cNvPicPr>
          <p:nvPr/>
        </p:nvPicPr>
        <p:blipFill>
          <a:blip r:embed="rId8"/>
          <a:stretch>
            <a:fillRect/>
          </a:stretch>
        </p:blipFill>
        <p:spPr>
          <a:xfrm rot="10800000" flipV="1">
            <a:off x="1909476" y="1508341"/>
            <a:ext cx="1241025" cy="827350"/>
          </a:xfrm>
          <a:prstGeom prst="rect">
            <a:avLst/>
          </a:prstGeom>
        </p:spPr>
      </p:pic>
      <p:pic>
        <p:nvPicPr>
          <p:cNvPr id="62" name="Afbeelding 61">
            <a:extLst>
              <a:ext uri="{FF2B5EF4-FFF2-40B4-BE49-F238E27FC236}">
                <a16:creationId xmlns:a16="http://schemas.microsoft.com/office/drawing/2014/main" id="{00962E20-94E8-4A5D-BF1E-A424AC258BE5}"/>
              </a:ext>
            </a:extLst>
          </p:cNvPr>
          <p:cNvPicPr>
            <a:picLocks noChangeAspect="1"/>
          </p:cNvPicPr>
          <p:nvPr/>
        </p:nvPicPr>
        <p:blipFill>
          <a:blip r:embed="rId9"/>
          <a:stretch>
            <a:fillRect/>
          </a:stretch>
        </p:blipFill>
        <p:spPr>
          <a:xfrm rot="10800000" flipV="1">
            <a:off x="1907837" y="2380132"/>
            <a:ext cx="1232751" cy="835623"/>
          </a:xfrm>
          <a:prstGeom prst="rect">
            <a:avLst/>
          </a:prstGeom>
        </p:spPr>
      </p:pic>
      <p:pic>
        <p:nvPicPr>
          <p:cNvPr id="64" name="Afbeelding 63">
            <a:extLst>
              <a:ext uri="{FF2B5EF4-FFF2-40B4-BE49-F238E27FC236}">
                <a16:creationId xmlns:a16="http://schemas.microsoft.com/office/drawing/2014/main" id="{00D7EDD9-B868-4A9C-9772-831F4C30717C}"/>
              </a:ext>
            </a:extLst>
          </p:cNvPr>
          <p:cNvPicPr>
            <a:picLocks noChangeAspect="1"/>
          </p:cNvPicPr>
          <p:nvPr/>
        </p:nvPicPr>
        <p:blipFill>
          <a:blip r:embed="rId10"/>
          <a:stretch>
            <a:fillRect/>
          </a:stretch>
        </p:blipFill>
        <p:spPr>
          <a:xfrm rot="10800000" flipV="1">
            <a:off x="1899327" y="3258436"/>
            <a:ext cx="1238268" cy="821835"/>
          </a:xfrm>
          <a:prstGeom prst="rect">
            <a:avLst/>
          </a:prstGeom>
        </p:spPr>
      </p:pic>
      <p:pic>
        <p:nvPicPr>
          <p:cNvPr id="66" name="Afbeelding 65">
            <a:extLst>
              <a:ext uri="{FF2B5EF4-FFF2-40B4-BE49-F238E27FC236}">
                <a16:creationId xmlns:a16="http://schemas.microsoft.com/office/drawing/2014/main" id="{22F4BE04-03BE-44C3-8FBD-7741B3BA6EBF}"/>
              </a:ext>
            </a:extLst>
          </p:cNvPr>
          <p:cNvPicPr>
            <a:picLocks noChangeAspect="1"/>
          </p:cNvPicPr>
          <p:nvPr/>
        </p:nvPicPr>
        <p:blipFill>
          <a:blip r:embed="rId11"/>
          <a:stretch>
            <a:fillRect/>
          </a:stretch>
        </p:blipFill>
        <p:spPr>
          <a:xfrm rot="10800000" flipV="1">
            <a:off x="1899326" y="4134227"/>
            <a:ext cx="1229994" cy="830108"/>
          </a:xfrm>
          <a:prstGeom prst="rect">
            <a:avLst/>
          </a:prstGeom>
        </p:spPr>
      </p:pic>
      <p:pic>
        <p:nvPicPr>
          <p:cNvPr id="68" name="Afbeelding 67">
            <a:extLst>
              <a:ext uri="{FF2B5EF4-FFF2-40B4-BE49-F238E27FC236}">
                <a16:creationId xmlns:a16="http://schemas.microsoft.com/office/drawing/2014/main" id="{9700F66A-D600-4990-9F8D-176F5BD58E37}"/>
              </a:ext>
            </a:extLst>
          </p:cNvPr>
          <p:cNvPicPr>
            <a:picLocks noChangeAspect="1"/>
          </p:cNvPicPr>
          <p:nvPr/>
        </p:nvPicPr>
        <p:blipFill>
          <a:blip r:embed="rId12"/>
          <a:stretch>
            <a:fillRect/>
          </a:stretch>
        </p:blipFill>
        <p:spPr>
          <a:xfrm rot="10800000" flipV="1">
            <a:off x="1890933" y="648239"/>
            <a:ext cx="1235510" cy="827351"/>
          </a:xfrm>
          <a:prstGeom prst="rect">
            <a:avLst/>
          </a:prstGeom>
        </p:spPr>
      </p:pic>
      <p:pic>
        <p:nvPicPr>
          <p:cNvPr id="70" name="Afbeelding 69">
            <a:extLst>
              <a:ext uri="{FF2B5EF4-FFF2-40B4-BE49-F238E27FC236}">
                <a16:creationId xmlns:a16="http://schemas.microsoft.com/office/drawing/2014/main" id="{9AFB5EE5-8D61-4CCC-8DDE-B8BA60766834}"/>
              </a:ext>
            </a:extLst>
          </p:cNvPr>
          <p:cNvPicPr>
            <a:picLocks noChangeAspect="1"/>
          </p:cNvPicPr>
          <p:nvPr/>
        </p:nvPicPr>
        <p:blipFill>
          <a:blip r:embed="rId13"/>
          <a:stretch>
            <a:fillRect/>
          </a:stretch>
        </p:blipFill>
        <p:spPr>
          <a:xfrm rot="10800000" flipV="1">
            <a:off x="3277243" y="1535826"/>
            <a:ext cx="1232751" cy="816318"/>
          </a:xfrm>
          <a:prstGeom prst="rect">
            <a:avLst/>
          </a:prstGeom>
        </p:spPr>
      </p:pic>
      <p:pic>
        <p:nvPicPr>
          <p:cNvPr id="72" name="Afbeelding 71">
            <a:extLst>
              <a:ext uri="{FF2B5EF4-FFF2-40B4-BE49-F238E27FC236}">
                <a16:creationId xmlns:a16="http://schemas.microsoft.com/office/drawing/2014/main" id="{BB0A2B44-6B93-4CEF-9D4F-236B1A44C265}"/>
              </a:ext>
            </a:extLst>
          </p:cNvPr>
          <p:cNvPicPr>
            <a:picLocks noChangeAspect="1"/>
          </p:cNvPicPr>
          <p:nvPr/>
        </p:nvPicPr>
        <p:blipFill>
          <a:blip r:embed="rId14"/>
          <a:stretch>
            <a:fillRect/>
          </a:stretch>
        </p:blipFill>
        <p:spPr>
          <a:xfrm rot="10800000" flipV="1">
            <a:off x="3275864" y="2388405"/>
            <a:ext cx="1241025" cy="819077"/>
          </a:xfrm>
          <a:prstGeom prst="rect">
            <a:avLst/>
          </a:prstGeom>
        </p:spPr>
      </p:pic>
      <p:pic>
        <p:nvPicPr>
          <p:cNvPr id="74" name="Afbeelding 73">
            <a:extLst>
              <a:ext uri="{FF2B5EF4-FFF2-40B4-BE49-F238E27FC236}">
                <a16:creationId xmlns:a16="http://schemas.microsoft.com/office/drawing/2014/main" id="{251AF33A-FED4-40FF-80E7-61EDFEF9041C}"/>
              </a:ext>
            </a:extLst>
          </p:cNvPr>
          <p:cNvPicPr>
            <a:picLocks noChangeAspect="1"/>
          </p:cNvPicPr>
          <p:nvPr/>
        </p:nvPicPr>
        <p:blipFill>
          <a:blip r:embed="rId15"/>
          <a:stretch>
            <a:fillRect/>
          </a:stretch>
        </p:blipFill>
        <p:spPr>
          <a:xfrm rot="10800000" flipV="1">
            <a:off x="3275863" y="3255680"/>
            <a:ext cx="1238268" cy="824592"/>
          </a:xfrm>
          <a:prstGeom prst="rect">
            <a:avLst/>
          </a:prstGeom>
        </p:spPr>
      </p:pic>
      <p:pic>
        <p:nvPicPr>
          <p:cNvPr id="76" name="Afbeelding 75">
            <a:extLst>
              <a:ext uri="{FF2B5EF4-FFF2-40B4-BE49-F238E27FC236}">
                <a16:creationId xmlns:a16="http://schemas.microsoft.com/office/drawing/2014/main" id="{33206B44-C797-4A3A-B601-5DA3A7C294D5}"/>
              </a:ext>
            </a:extLst>
          </p:cNvPr>
          <p:cNvPicPr>
            <a:picLocks noChangeAspect="1"/>
          </p:cNvPicPr>
          <p:nvPr/>
        </p:nvPicPr>
        <p:blipFill>
          <a:blip r:embed="rId16"/>
          <a:stretch>
            <a:fillRect/>
          </a:stretch>
        </p:blipFill>
        <p:spPr>
          <a:xfrm rot="10800000" flipV="1">
            <a:off x="3273106" y="4149538"/>
            <a:ext cx="1243783" cy="827350"/>
          </a:xfrm>
          <a:prstGeom prst="rect">
            <a:avLst/>
          </a:prstGeom>
        </p:spPr>
      </p:pic>
      <p:pic>
        <p:nvPicPr>
          <p:cNvPr id="78" name="Afbeelding 77">
            <a:extLst>
              <a:ext uri="{FF2B5EF4-FFF2-40B4-BE49-F238E27FC236}">
                <a16:creationId xmlns:a16="http://schemas.microsoft.com/office/drawing/2014/main" id="{F4E13826-BD87-43AE-BA54-7A0BC86E3529}"/>
              </a:ext>
            </a:extLst>
          </p:cNvPr>
          <p:cNvPicPr>
            <a:picLocks noChangeAspect="1"/>
          </p:cNvPicPr>
          <p:nvPr/>
        </p:nvPicPr>
        <p:blipFill>
          <a:blip r:embed="rId17"/>
          <a:stretch>
            <a:fillRect/>
          </a:stretch>
        </p:blipFill>
        <p:spPr>
          <a:xfrm rot="10800000" flipV="1">
            <a:off x="3278620" y="635570"/>
            <a:ext cx="1235510" cy="824592"/>
          </a:xfrm>
          <a:prstGeom prst="rect">
            <a:avLst/>
          </a:prstGeom>
        </p:spPr>
      </p:pic>
      <p:pic>
        <p:nvPicPr>
          <p:cNvPr id="80" name="Afbeelding 79">
            <a:extLst>
              <a:ext uri="{FF2B5EF4-FFF2-40B4-BE49-F238E27FC236}">
                <a16:creationId xmlns:a16="http://schemas.microsoft.com/office/drawing/2014/main" id="{18C4C9B6-F24E-47A6-A80C-15181B026CAB}"/>
              </a:ext>
            </a:extLst>
          </p:cNvPr>
          <p:cNvPicPr>
            <a:picLocks noChangeAspect="1"/>
          </p:cNvPicPr>
          <p:nvPr/>
        </p:nvPicPr>
        <p:blipFill>
          <a:blip r:embed="rId18"/>
          <a:stretch>
            <a:fillRect/>
          </a:stretch>
        </p:blipFill>
        <p:spPr>
          <a:xfrm rot="10800000" flipV="1">
            <a:off x="4643891" y="1534520"/>
            <a:ext cx="1235510" cy="821835"/>
          </a:xfrm>
          <a:prstGeom prst="rect">
            <a:avLst/>
          </a:prstGeom>
        </p:spPr>
      </p:pic>
      <p:pic>
        <p:nvPicPr>
          <p:cNvPr id="82" name="Afbeelding 81">
            <a:extLst>
              <a:ext uri="{FF2B5EF4-FFF2-40B4-BE49-F238E27FC236}">
                <a16:creationId xmlns:a16="http://schemas.microsoft.com/office/drawing/2014/main" id="{9E1E1FDE-8A97-43A5-B0BD-EB4B06ABD184}"/>
              </a:ext>
            </a:extLst>
          </p:cNvPr>
          <p:cNvPicPr>
            <a:picLocks noChangeAspect="1"/>
          </p:cNvPicPr>
          <p:nvPr/>
        </p:nvPicPr>
        <p:blipFill>
          <a:blip r:embed="rId19"/>
          <a:stretch>
            <a:fillRect/>
          </a:stretch>
        </p:blipFill>
        <p:spPr>
          <a:xfrm rot="10800000" flipV="1">
            <a:off x="4632621" y="2389266"/>
            <a:ext cx="1238268" cy="827350"/>
          </a:xfrm>
          <a:prstGeom prst="rect">
            <a:avLst/>
          </a:prstGeom>
        </p:spPr>
      </p:pic>
      <p:pic>
        <p:nvPicPr>
          <p:cNvPr id="84" name="Afbeelding 83">
            <a:extLst>
              <a:ext uri="{FF2B5EF4-FFF2-40B4-BE49-F238E27FC236}">
                <a16:creationId xmlns:a16="http://schemas.microsoft.com/office/drawing/2014/main" id="{6D646235-A13C-48B4-9E08-2672DAA6DBF3}"/>
              </a:ext>
            </a:extLst>
          </p:cNvPr>
          <p:cNvPicPr>
            <a:picLocks noChangeAspect="1"/>
          </p:cNvPicPr>
          <p:nvPr/>
        </p:nvPicPr>
        <p:blipFill>
          <a:blip r:embed="rId20"/>
          <a:stretch>
            <a:fillRect/>
          </a:stretch>
        </p:blipFill>
        <p:spPr>
          <a:xfrm rot="10800000" flipV="1">
            <a:off x="6011918" y="640590"/>
            <a:ext cx="1232751" cy="827350"/>
          </a:xfrm>
          <a:prstGeom prst="rect">
            <a:avLst/>
          </a:prstGeom>
        </p:spPr>
      </p:pic>
      <p:pic>
        <p:nvPicPr>
          <p:cNvPr id="86" name="Afbeelding 85">
            <a:extLst>
              <a:ext uri="{FF2B5EF4-FFF2-40B4-BE49-F238E27FC236}">
                <a16:creationId xmlns:a16="http://schemas.microsoft.com/office/drawing/2014/main" id="{5A408AA3-F834-4E8C-BBB2-CC2816480500}"/>
              </a:ext>
            </a:extLst>
          </p:cNvPr>
          <p:cNvPicPr>
            <a:picLocks noChangeAspect="1"/>
          </p:cNvPicPr>
          <p:nvPr/>
        </p:nvPicPr>
        <p:blipFill>
          <a:blip r:embed="rId21"/>
          <a:stretch>
            <a:fillRect/>
          </a:stretch>
        </p:blipFill>
        <p:spPr>
          <a:xfrm rot="10800000" flipV="1">
            <a:off x="6011918" y="1538583"/>
            <a:ext cx="1232751" cy="813561"/>
          </a:xfrm>
          <a:prstGeom prst="rect">
            <a:avLst/>
          </a:prstGeom>
        </p:spPr>
      </p:pic>
      <p:pic>
        <p:nvPicPr>
          <p:cNvPr id="88" name="Afbeelding 87">
            <a:extLst>
              <a:ext uri="{FF2B5EF4-FFF2-40B4-BE49-F238E27FC236}">
                <a16:creationId xmlns:a16="http://schemas.microsoft.com/office/drawing/2014/main" id="{B09271C7-DB92-4BE2-A07D-8C4BFF239155}"/>
              </a:ext>
            </a:extLst>
          </p:cNvPr>
          <p:cNvPicPr>
            <a:picLocks noChangeAspect="1"/>
          </p:cNvPicPr>
          <p:nvPr/>
        </p:nvPicPr>
        <p:blipFill>
          <a:blip r:embed="rId22"/>
          <a:stretch>
            <a:fillRect/>
          </a:stretch>
        </p:blipFill>
        <p:spPr>
          <a:xfrm rot="10800000" flipV="1">
            <a:off x="6013296" y="2394391"/>
            <a:ext cx="1229994" cy="824592"/>
          </a:xfrm>
          <a:prstGeom prst="rect">
            <a:avLst/>
          </a:prstGeom>
        </p:spPr>
      </p:pic>
      <p:pic>
        <p:nvPicPr>
          <p:cNvPr id="90" name="Afbeelding 89">
            <a:extLst>
              <a:ext uri="{FF2B5EF4-FFF2-40B4-BE49-F238E27FC236}">
                <a16:creationId xmlns:a16="http://schemas.microsoft.com/office/drawing/2014/main" id="{49D0616E-D17E-4586-9F6D-FF871CA744A5}"/>
              </a:ext>
            </a:extLst>
          </p:cNvPr>
          <p:cNvPicPr>
            <a:picLocks noChangeAspect="1"/>
          </p:cNvPicPr>
          <p:nvPr/>
        </p:nvPicPr>
        <p:blipFill>
          <a:blip r:embed="rId23"/>
          <a:stretch>
            <a:fillRect/>
          </a:stretch>
        </p:blipFill>
        <p:spPr>
          <a:xfrm rot="10800000" flipV="1">
            <a:off x="6013296" y="3250164"/>
            <a:ext cx="1229994" cy="830108"/>
          </a:xfrm>
          <a:prstGeom prst="rect">
            <a:avLst/>
          </a:prstGeom>
        </p:spPr>
      </p:pic>
      <p:pic>
        <p:nvPicPr>
          <p:cNvPr id="92" name="Afbeelding 91">
            <a:extLst>
              <a:ext uri="{FF2B5EF4-FFF2-40B4-BE49-F238E27FC236}">
                <a16:creationId xmlns:a16="http://schemas.microsoft.com/office/drawing/2014/main" id="{5F42197C-E8A2-4C1B-A1C8-56896A35D520}"/>
              </a:ext>
            </a:extLst>
          </p:cNvPr>
          <p:cNvPicPr>
            <a:picLocks noChangeAspect="1"/>
          </p:cNvPicPr>
          <p:nvPr/>
        </p:nvPicPr>
        <p:blipFill>
          <a:blip r:embed="rId24"/>
          <a:stretch>
            <a:fillRect/>
          </a:stretch>
        </p:blipFill>
        <p:spPr>
          <a:xfrm rot="10800000" flipV="1">
            <a:off x="4618349" y="610618"/>
            <a:ext cx="1229994" cy="824592"/>
          </a:xfrm>
          <a:prstGeom prst="rect">
            <a:avLst/>
          </a:prstGeom>
        </p:spPr>
      </p:pic>
      <p:pic>
        <p:nvPicPr>
          <p:cNvPr id="94" name="Afbeelding 93">
            <a:extLst>
              <a:ext uri="{FF2B5EF4-FFF2-40B4-BE49-F238E27FC236}">
                <a16:creationId xmlns:a16="http://schemas.microsoft.com/office/drawing/2014/main" id="{59B2B9E1-EAA1-4BCA-8238-73C7365E25A6}"/>
              </a:ext>
            </a:extLst>
          </p:cNvPr>
          <p:cNvPicPr>
            <a:picLocks noChangeAspect="1"/>
          </p:cNvPicPr>
          <p:nvPr/>
        </p:nvPicPr>
        <p:blipFill>
          <a:blip r:embed="rId25"/>
          <a:stretch>
            <a:fillRect/>
          </a:stretch>
        </p:blipFill>
        <p:spPr>
          <a:xfrm rot="10800000" flipV="1">
            <a:off x="7372791" y="1920637"/>
            <a:ext cx="1235510" cy="824592"/>
          </a:xfrm>
          <a:prstGeom prst="rect">
            <a:avLst/>
          </a:prstGeom>
        </p:spPr>
      </p:pic>
      <p:pic>
        <p:nvPicPr>
          <p:cNvPr id="96" name="Afbeelding 95">
            <a:extLst>
              <a:ext uri="{FF2B5EF4-FFF2-40B4-BE49-F238E27FC236}">
                <a16:creationId xmlns:a16="http://schemas.microsoft.com/office/drawing/2014/main" id="{22867875-B8E0-4BBC-BB66-FD088C3C41E2}"/>
              </a:ext>
            </a:extLst>
          </p:cNvPr>
          <p:cNvPicPr>
            <a:picLocks noChangeAspect="1"/>
          </p:cNvPicPr>
          <p:nvPr/>
        </p:nvPicPr>
        <p:blipFill>
          <a:blip r:embed="rId26"/>
          <a:stretch>
            <a:fillRect/>
          </a:stretch>
        </p:blipFill>
        <p:spPr>
          <a:xfrm rot="10800000" flipV="1">
            <a:off x="6011918" y="4153903"/>
            <a:ext cx="1241025" cy="824592"/>
          </a:xfrm>
          <a:prstGeom prst="rect">
            <a:avLst/>
          </a:prstGeom>
        </p:spPr>
      </p:pic>
      <p:pic>
        <p:nvPicPr>
          <p:cNvPr id="98" name="Afbeelding 97">
            <a:extLst>
              <a:ext uri="{FF2B5EF4-FFF2-40B4-BE49-F238E27FC236}">
                <a16:creationId xmlns:a16="http://schemas.microsoft.com/office/drawing/2014/main" id="{3EA4936F-5DAF-49AD-A0A2-CD2DFA2A8367}"/>
              </a:ext>
            </a:extLst>
          </p:cNvPr>
          <p:cNvPicPr>
            <a:picLocks noChangeAspect="1"/>
          </p:cNvPicPr>
          <p:nvPr/>
        </p:nvPicPr>
        <p:blipFill>
          <a:blip r:embed="rId27"/>
          <a:stretch>
            <a:fillRect/>
          </a:stretch>
        </p:blipFill>
        <p:spPr>
          <a:xfrm>
            <a:off x="4636758" y="4141843"/>
            <a:ext cx="1229995" cy="830930"/>
          </a:xfrm>
          <a:prstGeom prst="rect">
            <a:avLst/>
          </a:prstGeom>
        </p:spPr>
      </p:pic>
      <p:pic>
        <p:nvPicPr>
          <p:cNvPr id="100" name="Afbeelding 99">
            <a:extLst>
              <a:ext uri="{FF2B5EF4-FFF2-40B4-BE49-F238E27FC236}">
                <a16:creationId xmlns:a16="http://schemas.microsoft.com/office/drawing/2014/main" id="{0A54199C-A570-4B7B-8B8B-E622E7B661E2}"/>
              </a:ext>
            </a:extLst>
          </p:cNvPr>
          <p:cNvPicPr>
            <a:picLocks noChangeAspect="1"/>
          </p:cNvPicPr>
          <p:nvPr/>
        </p:nvPicPr>
        <p:blipFill>
          <a:blip r:embed="rId28"/>
          <a:stretch>
            <a:fillRect/>
          </a:stretch>
        </p:blipFill>
        <p:spPr>
          <a:xfrm>
            <a:off x="4630461" y="3275340"/>
            <a:ext cx="1229995" cy="809063"/>
          </a:xfrm>
          <a:prstGeom prst="rect">
            <a:avLst/>
          </a:prstGeom>
        </p:spPr>
      </p:pic>
      <p:sp>
        <p:nvSpPr>
          <p:cNvPr id="102" name="Rechthoek 101">
            <a:extLst>
              <a:ext uri="{FF2B5EF4-FFF2-40B4-BE49-F238E27FC236}">
                <a16:creationId xmlns:a16="http://schemas.microsoft.com/office/drawing/2014/main" id="{9832F884-2976-46AB-BB7F-18DD3B460A91}"/>
              </a:ext>
            </a:extLst>
          </p:cNvPr>
          <p:cNvSpPr/>
          <p:nvPr/>
        </p:nvSpPr>
        <p:spPr>
          <a:xfrm>
            <a:off x="534294" y="628551"/>
            <a:ext cx="1229993" cy="819477"/>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1" name="Tekstvak 100">
            <a:extLst>
              <a:ext uri="{FF2B5EF4-FFF2-40B4-BE49-F238E27FC236}">
                <a16:creationId xmlns:a16="http://schemas.microsoft.com/office/drawing/2014/main" id="{F8BC594B-20DB-4661-8291-069D15F12E17}"/>
              </a:ext>
            </a:extLst>
          </p:cNvPr>
          <p:cNvSpPr txBox="1"/>
          <p:nvPr/>
        </p:nvSpPr>
        <p:spPr>
          <a:xfrm>
            <a:off x="718587" y="1185496"/>
            <a:ext cx="869682" cy="276999"/>
          </a:xfrm>
          <a:prstGeom prst="rect">
            <a:avLst/>
          </a:prstGeom>
          <a:noFill/>
        </p:spPr>
        <p:txBody>
          <a:bodyPr wrap="square" rtlCol="0">
            <a:spAutoFit/>
          </a:bodyPr>
          <a:lstStyle/>
          <a:p>
            <a:r>
              <a:rPr lang="nl-BE" sz="1200"/>
              <a:t>Dankbaar</a:t>
            </a:r>
          </a:p>
        </p:txBody>
      </p:sp>
      <p:sp>
        <p:nvSpPr>
          <p:cNvPr id="103" name="Rechthoek 102">
            <a:extLst>
              <a:ext uri="{FF2B5EF4-FFF2-40B4-BE49-F238E27FC236}">
                <a16:creationId xmlns:a16="http://schemas.microsoft.com/office/drawing/2014/main" id="{7047B07D-60EA-4E29-9ECC-4A9A4FE135A4}"/>
              </a:ext>
            </a:extLst>
          </p:cNvPr>
          <p:cNvSpPr/>
          <p:nvPr/>
        </p:nvSpPr>
        <p:spPr>
          <a:xfrm>
            <a:off x="1890933" y="3253556"/>
            <a:ext cx="1254256" cy="81616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5" name="Rechthoek 104">
            <a:extLst>
              <a:ext uri="{FF2B5EF4-FFF2-40B4-BE49-F238E27FC236}">
                <a16:creationId xmlns:a16="http://schemas.microsoft.com/office/drawing/2014/main" id="{641DD1FD-F424-4FB8-89B0-2C6BDF13E09A}"/>
              </a:ext>
            </a:extLst>
          </p:cNvPr>
          <p:cNvSpPr/>
          <p:nvPr/>
        </p:nvSpPr>
        <p:spPr>
          <a:xfrm>
            <a:off x="538431" y="3262027"/>
            <a:ext cx="1229993" cy="81616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6" name="Rechthoek 105">
            <a:extLst>
              <a:ext uri="{FF2B5EF4-FFF2-40B4-BE49-F238E27FC236}">
                <a16:creationId xmlns:a16="http://schemas.microsoft.com/office/drawing/2014/main" id="{172A8868-E51A-4037-874F-8B8EF9CF3082}"/>
              </a:ext>
            </a:extLst>
          </p:cNvPr>
          <p:cNvSpPr/>
          <p:nvPr/>
        </p:nvSpPr>
        <p:spPr>
          <a:xfrm>
            <a:off x="529920" y="4129616"/>
            <a:ext cx="1229993" cy="820912"/>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7" name="Rechthoek 106">
            <a:extLst>
              <a:ext uri="{FF2B5EF4-FFF2-40B4-BE49-F238E27FC236}">
                <a16:creationId xmlns:a16="http://schemas.microsoft.com/office/drawing/2014/main" id="{CB492B1C-8954-43F9-AA90-62B5A9F11AB3}"/>
              </a:ext>
            </a:extLst>
          </p:cNvPr>
          <p:cNvSpPr/>
          <p:nvPr/>
        </p:nvSpPr>
        <p:spPr>
          <a:xfrm>
            <a:off x="527361" y="2380934"/>
            <a:ext cx="1229993" cy="800429"/>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Rechthoek 107">
            <a:extLst>
              <a:ext uri="{FF2B5EF4-FFF2-40B4-BE49-F238E27FC236}">
                <a16:creationId xmlns:a16="http://schemas.microsoft.com/office/drawing/2014/main" id="{EE136611-AE2A-4409-85C5-2210ADB242AB}"/>
              </a:ext>
            </a:extLst>
          </p:cNvPr>
          <p:cNvSpPr/>
          <p:nvPr/>
        </p:nvSpPr>
        <p:spPr>
          <a:xfrm>
            <a:off x="1915196" y="1505585"/>
            <a:ext cx="1229993" cy="830107"/>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Rechthoek 108">
            <a:extLst>
              <a:ext uri="{FF2B5EF4-FFF2-40B4-BE49-F238E27FC236}">
                <a16:creationId xmlns:a16="http://schemas.microsoft.com/office/drawing/2014/main" id="{496EA62C-5111-4F3D-B65C-B4A081428F7B}"/>
              </a:ext>
            </a:extLst>
          </p:cNvPr>
          <p:cNvSpPr/>
          <p:nvPr/>
        </p:nvSpPr>
        <p:spPr>
          <a:xfrm>
            <a:off x="1915196" y="2375616"/>
            <a:ext cx="1229993" cy="842896"/>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Rechthoek 109">
            <a:extLst>
              <a:ext uri="{FF2B5EF4-FFF2-40B4-BE49-F238E27FC236}">
                <a16:creationId xmlns:a16="http://schemas.microsoft.com/office/drawing/2014/main" id="{F0101A87-CBEF-432A-982F-1636FE61E52F}"/>
              </a:ext>
            </a:extLst>
          </p:cNvPr>
          <p:cNvSpPr/>
          <p:nvPr/>
        </p:nvSpPr>
        <p:spPr>
          <a:xfrm>
            <a:off x="517948" y="1499181"/>
            <a:ext cx="1256251" cy="837343"/>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1" name="Rechthoek 110">
            <a:extLst>
              <a:ext uri="{FF2B5EF4-FFF2-40B4-BE49-F238E27FC236}">
                <a16:creationId xmlns:a16="http://schemas.microsoft.com/office/drawing/2014/main" id="{771CE04E-C45D-4573-9E2C-754C207E977C}"/>
              </a:ext>
            </a:extLst>
          </p:cNvPr>
          <p:cNvSpPr/>
          <p:nvPr/>
        </p:nvSpPr>
        <p:spPr>
          <a:xfrm>
            <a:off x="1896450" y="640589"/>
            <a:ext cx="1229993" cy="827351"/>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2" name="Rechthoek 111">
            <a:extLst>
              <a:ext uri="{FF2B5EF4-FFF2-40B4-BE49-F238E27FC236}">
                <a16:creationId xmlns:a16="http://schemas.microsoft.com/office/drawing/2014/main" id="{300444CB-8FB9-4829-9002-1E7567B9A221}"/>
              </a:ext>
            </a:extLst>
          </p:cNvPr>
          <p:cNvSpPr/>
          <p:nvPr/>
        </p:nvSpPr>
        <p:spPr>
          <a:xfrm>
            <a:off x="3288273" y="642451"/>
            <a:ext cx="1229993" cy="802396"/>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3" name="Rechthoek 112">
            <a:extLst>
              <a:ext uri="{FF2B5EF4-FFF2-40B4-BE49-F238E27FC236}">
                <a16:creationId xmlns:a16="http://schemas.microsoft.com/office/drawing/2014/main" id="{655AAAF9-5E46-4130-9DB0-5AA1CEE7128B}"/>
              </a:ext>
            </a:extLst>
          </p:cNvPr>
          <p:cNvSpPr/>
          <p:nvPr/>
        </p:nvSpPr>
        <p:spPr>
          <a:xfrm>
            <a:off x="6013297" y="650959"/>
            <a:ext cx="1229993" cy="82554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4" name="Rechthoek 113">
            <a:extLst>
              <a:ext uri="{FF2B5EF4-FFF2-40B4-BE49-F238E27FC236}">
                <a16:creationId xmlns:a16="http://schemas.microsoft.com/office/drawing/2014/main" id="{C92FC00B-F915-4F52-847F-6FDBF5770B14}"/>
              </a:ext>
            </a:extLst>
          </p:cNvPr>
          <p:cNvSpPr/>
          <p:nvPr/>
        </p:nvSpPr>
        <p:spPr>
          <a:xfrm>
            <a:off x="3286896" y="1531813"/>
            <a:ext cx="1229993" cy="805392"/>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5" name="Rechthoek 114">
            <a:extLst>
              <a:ext uri="{FF2B5EF4-FFF2-40B4-BE49-F238E27FC236}">
                <a16:creationId xmlns:a16="http://schemas.microsoft.com/office/drawing/2014/main" id="{A14514F1-F915-4F7F-A69E-C2F5DE1BF8F7}"/>
              </a:ext>
            </a:extLst>
          </p:cNvPr>
          <p:cNvSpPr/>
          <p:nvPr/>
        </p:nvSpPr>
        <p:spPr>
          <a:xfrm>
            <a:off x="4649406" y="1541669"/>
            <a:ext cx="1250939" cy="816318"/>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6" name="Rechthoek 115">
            <a:extLst>
              <a:ext uri="{FF2B5EF4-FFF2-40B4-BE49-F238E27FC236}">
                <a16:creationId xmlns:a16="http://schemas.microsoft.com/office/drawing/2014/main" id="{9742D035-46F2-44F8-B5A9-058EF11F3F42}"/>
              </a:ext>
            </a:extLst>
          </p:cNvPr>
          <p:cNvSpPr/>
          <p:nvPr/>
        </p:nvSpPr>
        <p:spPr>
          <a:xfrm>
            <a:off x="6014677" y="1541571"/>
            <a:ext cx="1229993" cy="80426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7" name="Rechthoek 116">
            <a:extLst>
              <a:ext uri="{FF2B5EF4-FFF2-40B4-BE49-F238E27FC236}">
                <a16:creationId xmlns:a16="http://schemas.microsoft.com/office/drawing/2014/main" id="{03D2B88D-406C-4B02-80C7-17B830398F03}"/>
              </a:ext>
            </a:extLst>
          </p:cNvPr>
          <p:cNvSpPr/>
          <p:nvPr/>
        </p:nvSpPr>
        <p:spPr>
          <a:xfrm>
            <a:off x="3281379" y="2388337"/>
            <a:ext cx="1229993" cy="812217"/>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8" name="Rechthoek 117">
            <a:extLst>
              <a:ext uri="{FF2B5EF4-FFF2-40B4-BE49-F238E27FC236}">
                <a16:creationId xmlns:a16="http://schemas.microsoft.com/office/drawing/2014/main" id="{EA154E70-15A5-4520-87E1-72F084B71F57}"/>
              </a:ext>
            </a:extLst>
          </p:cNvPr>
          <p:cNvSpPr/>
          <p:nvPr/>
        </p:nvSpPr>
        <p:spPr>
          <a:xfrm>
            <a:off x="4618349" y="2402609"/>
            <a:ext cx="1272319" cy="821666"/>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Rechthoek 118">
            <a:extLst>
              <a:ext uri="{FF2B5EF4-FFF2-40B4-BE49-F238E27FC236}">
                <a16:creationId xmlns:a16="http://schemas.microsoft.com/office/drawing/2014/main" id="{9DE9FA43-AF80-4E34-B3B9-F1BBFEC51257}"/>
              </a:ext>
            </a:extLst>
          </p:cNvPr>
          <p:cNvSpPr/>
          <p:nvPr/>
        </p:nvSpPr>
        <p:spPr>
          <a:xfrm>
            <a:off x="6007522" y="2391888"/>
            <a:ext cx="1229993" cy="812217"/>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0" name="Rechthoek 119">
            <a:extLst>
              <a:ext uri="{FF2B5EF4-FFF2-40B4-BE49-F238E27FC236}">
                <a16:creationId xmlns:a16="http://schemas.microsoft.com/office/drawing/2014/main" id="{33BB8E4A-4FE4-4453-946F-B4ACE0CA3E5F}"/>
              </a:ext>
            </a:extLst>
          </p:cNvPr>
          <p:cNvSpPr/>
          <p:nvPr/>
        </p:nvSpPr>
        <p:spPr>
          <a:xfrm>
            <a:off x="7382187" y="1930278"/>
            <a:ext cx="1229993" cy="822779"/>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1" name="Rechthoek 120">
            <a:extLst>
              <a:ext uri="{FF2B5EF4-FFF2-40B4-BE49-F238E27FC236}">
                <a16:creationId xmlns:a16="http://schemas.microsoft.com/office/drawing/2014/main" id="{5148C67C-48A9-4C93-BB51-BBBFB5567EFA}"/>
              </a:ext>
            </a:extLst>
          </p:cNvPr>
          <p:cNvSpPr/>
          <p:nvPr/>
        </p:nvSpPr>
        <p:spPr>
          <a:xfrm>
            <a:off x="3281298" y="3270429"/>
            <a:ext cx="1241025" cy="812476"/>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Rechthoek 121">
            <a:extLst>
              <a:ext uri="{FF2B5EF4-FFF2-40B4-BE49-F238E27FC236}">
                <a16:creationId xmlns:a16="http://schemas.microsoft.com/office/drawing/2014/main" id="{38283072-533B-417A-9BB7-3A54BA6A32B6}"/>
              </a:ext>
            </a:extLst>
          </p:cNvPr>
          <p:cNvSpPr/>
          <p:nvPr/>
        </p:nvSpPr>
        <p:spPr>
          <a:xfrm>
            <a:off x="4636758" y="3281553"/>
            <a:ext cx="1229993" cy="78644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hthoek 122">
            <a:extLst>
              <a:ext uri="{FF2B5EF4-FFF2-40B4-BE49-F238E27FC236}">
                <a16:creationId xmlns:a16="http://schemas.microsoft.com/office/drawing/2014/main" id="{523B27C0-0C5F-434A-9B5C-D5A90C54D3BE}"/>
              </a:ext>
            </a:extLst>
          </p:cNvPr>
          <p:cNvSpPr/>
          <p:nvPr/>
        </p:nvSpPr>
        <p:spPr>
          <a:xfrm>
            <a:off x="1879782" y="4145998"/>
            <a:ext cx="1257813" cy="821836"/>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4" name="Rechthoek 123">
            <a:extLst>
              <a:ext uri="{FF2B5EF4-FFF2-40B4-BE49-F238E27FC236}">
                <a16:creationId xmlns:a16="http://schemas.microsoft.com/office/drawing/2014/main" id="{0773B743-E6D6-4531-B18E-57438CA732F0}"/>
              </a:ext>
            </a:extLst>
          </p:cNvPr>
          <p:cNvSpPr/>
          <p:nvPr/>
        </p:nvSpPr>
        <p:spPr>
          <a:xfrm>
            <a:off x="3274248" y="4122002"/>
            <a:ext cx="1229993" cy="840953"/>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5" name="Rechthoek 124">
            <a:extLst>
              <a:ext uri="{FF2B5EF4-FFF2-40B4-BE49-F238E27FC236}">
                <a16:creationId xmlns:a16="http://schemas.microsoft.com/office/drawing/2014/main" id="{2D1A58D2-E10A-4FA4-914B-53FE6F692BB8}"/>
              </a:ext>
            </a:extLst>
          </p:cNvPr>
          <p:cNvSpPr/>
          <p:nvPr/>
        </p:nvSpPr>
        <p:spPr>
          <a:xfrm>
            <a:off x="4636760" y="4148176"/>
            <a:ext cx="1229993" cy="824592"/>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6" name="Rechthoek 125">
            <a:extLst>
              <a:ext uri="{FF2B5EF4-FFF2-40B4-BE49-F238E27FC236}">
                <a16:creationId xmlns:a16="http://schemas.microsoft.com/office/drawing/2014/main" id="{510520B5-D305-405C-95F1-CD63246AC6A3}"/>
              </a:ext>
            </a:extLst>
          </p:cNvPr>
          <p:cNvSpPr/>
          <p:nvPr/>
        </p:nvSpPr>
        <p:spPr>
          <a:xfrm>
            <a:off x="6002082" y="3247805"/>
            <a:ext cx="1229993" cy="836597"/>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7" name="Rechthoek 126">
            <a:extLst>
              <a:ext uri="{FF2B5EF4-FFF2-40B4-BE49-F238E27FC236}">
                <a16:creationId xmlns:a16="http://schemas.microsoft.com/office/drawing/2014/main" id="{F6F62969-3628-4074-989E-471FAC232A69}"/>
              </a:ext>
            </a:extLst>
          </p:cNvPr>
          <p:cNvSpPr/>
          <p:nvPr/>
        </p:nvSpPr>
        <p:spPr>
          <a:xfrm>
            <a:off x="4616970" y="619562"/>
            <a:ext cx="1229993" cy="819477"/>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8" name="Rechthoek 127">
            <a:extLst>
              <a:ext uri="{FF2B5EF4-FFF2-40B4-BE49-F238E27FC236}">
                <a16:creationId xmlns:a16="http://schemas.microsoft.com/office/drawing/2014/main" id="{8E795473-A51E-4B3F-9F94-C8DD776BA139}"/>
              </a:ext>
            </a:extLst>
          </p:cNvPr>
          <p:cNvSpPr/>
          <p:nvPr/>
        </p:nvSpPr>
        <p:spPr>
          <a:xfrm>
            <a:off x="5986622" y="4145998"/>
            <a:ext cx="1277596" cy="82677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9" name="Tekstvak 128">
            <a:extLst>
              <a:ext uri="{FF2B5EF4-FFF2-40B4-BE49-F238E27FC236}">
                <a16:creationId xmlns:a16="http://schemas.microsoft.com/office/drawing/2014/main" id="{C7A41DAB-04B6-4C78-8DA7-B87CAF65252A}"/>
              </a:ext>
            </a:extLst>
          </p:cNvPr>
          <p:cNvSpPr txBox="1"/>
          <p:nvPr/>
        </p:nvSpPr>
        <p:spPr>
          <a:xfrm>
            <a:off x="783278" y="2057729"/>
            <a:ext cx="835548" cy="276999"/>
          </a:xfrm>
          <a:prstGeom prst="rect">
            <a:avLst/>
          </a:prstGeom>
          <a:noFill/>
        </p:spPr>
        <p:txBody>
          <a:bodyPr wrap="square" rtlCol="0">
            <a:spAutoFit/>
          </a:bodyPr>
          <a:lstStyle/>
          <a:p>
            <a:r>
              <a:rPr lang="nl-BE" sz="1200"/>
              <a:t>Hoopvol</a:t>
            </a:r>
          </a:p>
        </p:txBody>
      </p:sp>
      <p:sp>
        <p:nvSpPr>
          <p:cNvPr id="130" name="Tekstvak 129">
            <a:extLst>
              <a:ext uri="{FF2B5EF4-FFF2-40B4-BE49-F238E27FC236}">
                <a16:creationId xmlns:a16="http://schemas.microsoft.com/office/drawing/2014/main" id="{B56CDB94-56DE-432B-9E0E-1E4528C23891}"/>
              </a:ext>
            </a:extLst>
          </p:cNvPr>
          <p:cNvSpPr txBox="1"/>
          <p:nvPr/>
        </p:nvSpPr>
        <p:spPr>
          <a:xfrm>
            <a:off x="868932" y="3790994"/>
            <a:ext cx="564483" cy="276999"/>
          </a:xfrm>
          <a:prstGeom prst="rect">
            <a:avLst/>
          </a:prstGeom>
          <a:noFill/>
        </p:spPr>
        <p:txBody>
          <a:bodyPr wrap="square" rtlCol="0">
            <a:spAutoFit/>
          </a:bodyPr>
          <a:lstStyle/>
          <a:p>
            <a:r>
              <a:rPr lang="nl-BE" sz="1200"/>
              <a:t>Veilig</a:t>
            </a:r>
          </a:p>
        </p:txBody>
      </p:sp>
      <p:sp>
        <p:nvSpPr>
          <p:cNvPr id="131" name="Tekstvak 130">
            <a:extLst>
              <a:ext uri="{FF2B5EF4-FFF2-40B4-BE49-F238E27FC236}">
                <a16:creationId xmlns:a16="http://schemas.microsoft.com/office/drawing/2014/main" id="{9778EE24-B2F2-4C0E-ABE4-C6E9DEAD0D1A}"/>
              </a:ext>
            </a:extLst>
          </p:cNvPr>
          <p:cNvSpPr txBox="1"/>
          <p:nvPr/>
        </p:nvSpPr>
        <p:spPr>
          <a:xfrm>
            <a:off x="844547" y="4685956"/>
            <a:ext cx="672893" cy="276999"/>
          </a:xfrm>
          <a:prstGeom prst="rect">
            <a:avLst/>
          </a:prstGeom>
          <a:noFill/>
        </p:spPr>
        <p:txBody>
          <a:bodyPr wrap="square" rtlCol="0">
            <a:spAutoFit/>
          </a:bodyPr>
          <a:lstStyle/>
          <a:p>
            <a:r>
              <a:rPr lang="nl-BE" sz="1200"/>
              <a:t>Rustig</a:t>
            </a:r>
          </a:p>
        </p:txBody>
      </p:sp>
      <p:sp>
        <p:nvSpPr>
          <p:cNvPr id="132" name="Tekstvak 131">
            <a:extLst>
              <a:ext uri="{FF2B5EF4-FFF2-40B4-BE49-F238E27FC236}">
                <a16:creationId xmlns:a16="http://schemas.microsoft.com/office/drawing/2014/main" id="{8AE7BAF1-DC01-4AFC-8882-F6BD893B2F40}"/>
              </a:ext>
            </a:extLst>
          </p:cNvPr>
          <p:cNvSpPr txBox="1"/>
          <p:nvPr/>
        </p:nvSpPr>
        <p:spPr>
          <a:xfrm>
            <a:off x="698933" y="2882321"/>
            <a:ext cx="881015" cy="276999"/>
          </a:xfrm>
          <a:prstGeom prst="rect">
            <a:avLst/>
          </a:prstGeom>
          <a:noFill/>
        </p:spPr>
        <p:txBody>
          <a:bodyPr wrap="square" rtlCol="0">
            <a:spAutoFit/>
          </a:bodyPr>
          <a:lstStyle/>
          <a:p>
            <a:r>
              <a:rPr lang="nl-BE" sz="1200"/>
              <a:t>Opgelucht</a:t>
            </a:r>
          </a:p>
        </p:txBody>
      </p:sp>
      <p:sp>
        <p:nvSpPr>
          <p:cNvPr id="133" name="Tekstvak 132">
            <a:extLst>
              <a:ext uri="{FF2B5EF4-FFF2-40B4-BE49-F238E27FC236}">
                <a16:creationId xmlns:a16="http://schemas.microsoft.com/office/drawing/2014/main" id="{FA4CC65C-014D-450B-B6F7-776145AE62A4}"/>
              </a:ext>
            </a:extLst>
          </p:cNvPr>
          <p:cNvSpPr txBox="1"/>
          <p:nvPr/>
        </p:nvSpPr>
        <p:spPr>
          <a:xfrm>
            <a:off x="2009852" y="2009499"/>
            <a:ext cx="1050084" cy="276999"/>
          </a:xfrm>
          <a:prstGeom prst="rect">
            <a:avLst/>
          </a:prstGeom>
          <a:noFill/>
        </p:spPr>
        <p:txBody>
          <a:bodyPr wrap="square" rtlCol="0">
            <a:spAutoFit/>
          </a:bodyPr>
          <a:lstStyle/>
          <a:p>
            <a:r>
              <a:rPr lang="nl-BE" sz="1200"/>
              <a:t>Gefrustreerd</a:t>
            </a:r>
          </a:p>
        </p:txBody>
      </p:sp>
      <p:sp>
        <p:nvSpPr>
          <p:cNvPr id="134" name="Tekstvak 133">
            <a:extLst>
              <a:ext uri="{FF2B5EF4-FFF2-40B4-BE49-F238E27FC236}">
                <a16:creationId xmlns:a16="http://schemas.microsoft.com/office/drawing/2014/main" id="{382D747E-BFF2-45BE-BE10-FBEA2E9A12EA}"/>
              </a:ext>
            </a:extLst>
          </p:cNvPr>
          <p:cNvSpPr txBox="1"/>
          <p:nvPr/>
        </p:nvSpPr>
        <p:spPr>
          <a:xfrm>
            <a:off x="2089697" y="2880971"/>
            <a:ext cx="918202" cy="276999"/>
          </a:xfrm>
          <a:prstGeom prst="rect">
            <a:avLst/>
          </a:prstGeom>
          <a:noFill/>
        </p:spPr>
        <p:txBody>
          <a:bodyPr wrap="square" rtlCol="0">
            <a:spAutoFit/>
          </a:bodyPr>
          <a:lstStyle/>
          <a:p>
            <a:r>
              <a:rPr lang="nl-BE" sz="1200"/>
              <a:t>Agressief</a:t>
            </a:r>
          </a:p>
        </p:txBody>
      </p:sp>
      <p:sp>
        <p:nvSpPr>
          <p:cNvPr id="135" name="Tekstvak 134">
            <a:extLst>
              <a:ext uri="{FF2B5EF4-FFF2-40B4-BE49-F238E27FC236}">
                <a16:creationId xmlns:a16="http://schemas.microsoft.com/office/drawing/2014/main" id="{D067DF07-C0F5-418E-A3C6-126298D1AA2B}"/>
              </a:ext>
            </a:extLst>
          </p:cNvPr>
          <p:cNvSpPr txBox="1"/>
          <p:nvPr/>
        </p:nvSpPr>
        <p:spPr>
          <a:xfrm>
            <a:off x="2167653" y="3779681"/>
            <a:ext cx="892283" cy="276999"/>
          </a:xfrm>
          <a:prstGeom prst="rect">
            <a:avLst/>
          </a:prstGeom>
          <a:noFill/>
        </p:spPr>
        <p:txBody>
          <a:bodyPr wrap="square" rtlCol="0">
            <a:spAutoFit/>
          </a:bodyPr>
          <a:lstStyle/>
          <a:p>
            <a:r>
              <a:rPr lang="nl-BE" sz="1200"/>
              <a:t>Vol haat</a:t>
            </a:r>
          </a:p>
        </p:txBody>
      </p:sp>
      <p:sp>
        <p:nvSpPr>
          <p:cNvPr id="136" name="Tekstvak 135">
            <a:extLst>
              <a:ext uri="{FF2B5EF4-FFF2-40B4-BE49-F238E27FC236}">
                <a16:creationId xmlns:a16="http://schemas.microsoft.com/office/drawing/2014/main" id="{59063668-2C9B-4FF5-BB00-FC937371A7CC}"/>
              </a:ext>
            </a:extLst>
          </p:cNvPr>
          <p:cNvSpPr txBox="1"/>
          <p:nvPr/>
        </p:nvSpPr>
        <p:spPr>
          <a:xfrm>
            <a:off x="2084036" y="4685955"/>
            <a:ext cx="1110433" cy="276999"/>
          </a:xfrm>
          <a:prstGeom prst="rect">
            <a:avLst/>
          </a:prstGeom>
          <a:noFill/>
        </p:spPr>
        <p:txBody>
          <a:bodyPr wrap="square" rtlCol="0">
            <a:spAutoFit/>
          </a:bodyPr>
          <a:lstStyle/>
          <a:p>
            <a:r>
              <a:rPr lang="nl-BE" sz="1200"/>
              <a:t>Geïrriteerd</a:t>
            </a:r>
          </a:p>
        </p:txBody>
      </p:sp>
      <p:sp>
        <p:nvSpPr>
          <p:cNvPr id="137" name="Tekstvak 136">
            <a:extLst>
              <a:ext uri="{FF2B5EF4-FFF2-40B4-BE49-F238E27FC236}">
                <a16:creationId xmlns:a16="http://schemas.microsoft.com/office/drawing/2014/main" id="{AF15C47D-7890-4D77-814F-1B261427975D}"/>
              </a:ext>
            </a:extLst>
          </p:cNvPr>
          <p:cNvSpPr txBox="1"/>
          <p:nvPr/>
        </p:nvSpPr>
        <p:spPr>
          <a:xfrm>
            <a:off x="2236218" y="1159484"/>
            <a:ext cx="564483" cy="276999"/>
          </a:xfrm>
          <a:prstGeom prst="rect">
            <a:avLst/>
          </a:prstGeom>
          <a:noFill/>
        </p:spPr>
        <p:txBody>
          <a:bodyPr wrap="square" rtlCol="0">
            <a:spAutoFit/>
          </a:bodyPr>
          <a:lstStyle/>
          <a:p>
            <a:r>
              <a:rPr lang="nl-BE" sz="1200"/>
              <a:t>Boos</a:t>
            </a:r>
          </a:p>
        </p:txBody>
      </p:sp>
      <p:sp>
        <p:nvSpPr>
          <p:cNvPr id="138" name="Tekstvak 137">
            <a:extLst>
              <a:ext uri="{FF2B5EF4-FFF2-40B4-BE49-F238E27FC236}">
                <a16:creationId xmlns:a16="http://schemas.microsoft.com/office/drawing/2014/main" id="{43D55C24-1CDA-4132-A9D9-F06384B90E3A}"/>
              </a:ext>
            </a:extLst>
          </p:cNvPr>
          <p:cNvSpPr txBox="1"/>
          <p:nvPr/>
        </p:nvSpPr>
        <p:spPr>
          <a:xfrm>
            <a:off x="3472364" y="2046410"/>
            <a:ext cx="861809" cy="276999"/>
          </a:xfrm>
          <a:prstGeom prst="rect">
            <a:avLst/>
          </a:prstGeom>
          <a:noFill/>
        </p:spPr>
        <p:txBody>
          <a:bodyPr wrap="square" rtlCol="0">
            <a:spAutoFit/>
          </a:bodyPr>
          <a:lstStyle/>
          <a:p>
            <a:r>
              <a:rPr lang="nl-BE" sz="1200"/>
              <a:t>Verdrietig</a:t>
            </a:r>
          </a:p>
        </p:txBody>
      </p:sp>
      <p:sp>
        <p:nvSpPr>
          <p:cNvPr id="139" name="Tekstvak 138">
            <a:extLst>
              <a:ext uri="{FF2B5EF4-FFF2-40B4-BE49-F238E27FC236}">
                <a16:creationId xmlns:a16="http://schemas.microsoft.com/office/drawing/2014/main" id="{688D244D-473D-447F-987A-1F8C5C609F60}"/>
              </a:ext>
            </a:extLst>
          </p:cNvPr>
          <p:cNvSpPr txBox="1"/>
          <p:nvPr/>
        </p:nvSpPr>
        <p:spPr>
          <a:xfrm>
            <a:off x="3421502" y="2906518"/>
            <a:ext cx="1000132" cy="276999"/>
          </a:xfrm>
          <a:prstGeom prst="rect">
            <a:avLst/>
          </a:prstGeom>
          <a:noFill/>
        </p:spPr>
        <p:txBody>
          <a:bodyPr wrap="square" rtlCol="0">
            <a:spAutoFit/>
          </a:bodyPr>
          <a:lstStyle/>
          <a:p>
            <a:r>
              <a:rPr lang="nl-BE" sz="1200"/>
              <a:t>Wanhopig</a:t>
            </a:r>
          </a:p>
        </p:txBody>
      </p:sp>
      <p:sp>
        <p:nvSpPr>
          <p:cNvPr id="140" name="Tekstvak 139">
            <a:extLst>
              <a:ext uri="{FF2B5EF4-FFF2-40B4-BE49-F238E27FC236}">
                <a16:creationId xmlns:a16="http://schemas.microsoft.com/office/drawing/2014/main" id="{86917B8D-8EF1-4BB2-92C6-55F80D19E59C}"/>
              </a:ext>
            </a:extLst>
          </p:cNvPr>
          <p:cNvSpPr txBox="1"/>
          <p:nvPr/>
        </p:nvSpPr>
        <p:spPr>
          <a:xfrm>
            <a:off x="3397488" y="3779680"/>
            <a:ext cx="989772" cy="276999"/>
          </a:xfrm>
          <a:prstGeom prst="rect">
            <a:avLst/>
          </a:prstGeom>
          <a:noFill/>
        </p:spPr>
        <p:txBody>
          <a:bodyPr wrap="square" rtlCol="0">
            <a:spAutoFit/>
          </a:bodyPr>
          <a:lstStyle/>
          <a:p>
            <a:r>
              <a:rPr lang="nl-BE" sz="1200"/>
              <a:t>Gevoelloos</a:t>
            </a:r>
          </a:p>
        </p:txBody>
      </p:sp>
      <p:sp>
        <p:nvSpPr>
          <p:cNvPr id="141" name="Tekstvak 140">
            <a:extLst>
              <a:ext uri="{FF2B5EF4-FFF2-40B4-BE49-F238E27FC236}">
                <a16:creationId xmlns:a16="http://schemas.microsoft.com/office/drawing/2014/main" id="{5C14395F-A41C-49C2-A2F8-B06D5C7881A9}"/>
              </a:ext>
            </a:extLst>
          </p:cNvPr>
          <p:cNvSpPr txBox="1"/>
          <p:nvPr/>
        </p:nvSpPr>
        <p:spPr>
          <a:xfrm>
            <a:off x="3342992" y="1152476"/>
            <a:ext cx="1064690" cy="276999"/>
          </a:xfrm>
          <a:prstGeom prst="rect">
            <a:avLst/>
          </a:prstGeom>
          <a:noFill/>
        </p:spPr>
        <p:txBody>
          <a:bodyPr wrap="square" rtlCol="0">
            <a:spAutoFit/>
          </a:bodyPr>
          <a:lstStyle/>
          <a:p>
            <a:r>
              <a:rPr lang="nl-BE" sz="1200"/>
              <a:t>Beschaamd</a:t>
            </a:r>
          </a:p>
        </p:txBody>
      </p:sp>
      <p:sp>
        <p:nvSpPr>
          <p:cNvPr id="142" name="Tekstvak 141">
            <a:extLst>
              <a:ext uri="{FF2B5EF4-FFF2-40B4-BE49-F238E27FC236}">
                <a16:creationId xmlns:a16="http://schemas.microsoft.com/office/drawing/2014/main" id="{B50B52DB-29E1-4E91-B550-A0FF046783E3}"/>
              </a:ext>
            </a:extLst>
          </p:cNvPr>
          <p:cNvSpPr txBox="1"/>
          <p:nvPr/>
        </p:nvSpPr>
        <p:spPr>
          <a:xfrm>
            <a:off x="3272633" y="4687833"/>
            <a:ext cx="1426783" cy="276999"/>
          </a:xfrm>
          <a:prstGeom prst="rect">
            <a:avLst/>
          </a:prstGeom>
          <a:noFill/>
        </p:spPr>
        <p:txBody>
          <a:bodyPr wrap="square" rtlCol="0">
            <a:spAutoFit/>
          </a:bodyPr>
          <a:lstStyle/>
          <a:p>
            <a:r>
              <a:rPr lang="nl-BE" sz="1200"/>
              <a:t>Verveeld - Moe</a:t>
            </a:r>
          </a:p>
        </p:txBody>
      </p:sp>
      <p:sp>
        <p:nvSpPr>
          <p:cNvPr id="143" name="Tekstvak 142">
            <a:extLst>
              <a:ext uri="{FF2B5EF4-FFF2-40B4-BE49-F238E27FC236}">
                <a16:creationId xmlns:a16="http://schemas.microsoft.com/office/drawing/2014/main" id="{0BDB4062-5FDA-4465-B728-82494659857D}"/>
              </a:ext>
            </a:extLst>
          </p:cNvPr>
          <p:cNvSpPr txBox="1"/>
          <p:nvPr/>
        </p:nvSpPr>
        <p:spPr>
          <a:xfrm>
            <a:off x="7576414" y="2472834"/>
            <a:ext cx="828916" cy="276999"/>
          </a:xfrm>
          <a:prstGeom prst="rect">
            <a:avLst/>
          </a:prstGeom>
          <a:noFill/>
        </p:spPr>
        <p:txBody>
          <a:bodyPr wrap="square" rtlCol="0">
            <a:spAutoFit/>
          </a:bodyPr>
          <a:lstStyle/>
          <a:p>
            <a:r>
              <a:rPr lang="nl-BE" sz="1200"/>
              <a:t>Verward</a:t>
            </a:r>
          </a:p>
        </p:txBody>
      </p:sp>
      <p:sp>
        <p:nvSpPr>
          <p:cNvPr id="144" name="Tekstvak 143">
            <a:extLst>
              <a:ext uri="{FF2B5EF4-FFF2-40B4-BE49-F238E27FC236}">
                <a16:creationId xmlns:a16="http://schemas.microsoft.com/office/drawing/2014/main" id="{344B1E63-4BA0-4981-9E0C-DE4E5D83E088}"/>
              </a:ext>
            </a:extLst>
          </p:cNvPr>
          <p:cNvSpPr txBox="1"/>
          <p:nvPr/>
        </p:nvSpPr>
        <p:spPr>
          <a:xfrm>
            <a:off x="4827406" y="2054827"/>
            <a:ext cx="897635" cy="276999"/>
          </a:xfrm>
          <a:prstGeom prst="rect">
            <a:avLst/>
          </a:prstGeom>
          <a:noFill/>
        </p:spPr>
        <p:txBody>
          <a:bodyPr wrap="square" rtlCol="0">
            <a:spAutoFit/>
          </a:bodyPr>
          <a:lstStyle/>
          <a:p>
            <a:r>
              <a:rPr lang="nl-BE" sz="1200"/>
              <a:t>Schuldig</a:t>
            </a:r>
          </a:p>
        </p:txBody>
      </p:sp>
      <p:sp>
        <p:nvSpPr>
          <p:cNvPr id="145" name="Tekstvak 144">
            <a:extLst>
              <a:ext uri="{FF2B5EF4-FFF2-40B4-BE49-F238E27FC236}">
                <a16:creationId xmlns:a16="http://schemas.microsoft.com/office/drawing/2014/main" id="{04A747E7-DEDB-4254-A4C4-44CEED9BA79F}"/>
              </a:ext>
            </a:extLst>
          </p:cNvPr>
          <p:cNvSpPr txBox="1"/>
          <p:nvPr/>
        </p:nvSpPr>
        <p:spPr>
          <a:xfrm>
            <a:off x="4858763" y="2939620"/>
            <a:ext cx="911934" cy="276999"/>
          </a:xfrm>
          <a:prstGeom prst="rect">
            <a:avLst/>
          </a:prstGeom>
          <a:noFill/>
        </p:spPr>
        <p:txBody>
          <a:bodyPr wrap="square" rtlCol="0">
            <a:spAutoFit/>
          </a:bodyPr>
          <a:lstStyle/>
          <a:p>
            <a:r>
              <a:rPr lang="nl-BE" sz="1200"/>
              <a:t>Eenzaam</a:t>
            </a:r>
          </a:p>
        </p:txBody>
      </p:sp>
      <p:sp>
        <p:nvSpPr>
          <p:cNvPr id="146" name="Tekstvak 145">
            <a:extLst>
              <a:ext uri="{FF2B5EF4-FFF2-40B4-BE49-F238E27FC236}">
                <a16:creationId xmlns:a16="http://schemas.microsoft.com/office/drawing/2014/main" id="{1D1E9263-917D-4EEE-88CA-6F8E13F93A13}"/>
              </a:ext>
            </a:extLst>
          </p:cNvPr>
          <p:cNvSpPr txBox="1"/>
          <p:nvPr/>
        </p:nvSpPr>
        <p:spPr>
          <a:xfrm>
            <a:off x="4854384" y="3802178"/>
            <a:ext cx="916313" cy="276999"/>
          </a:xfrm>
          <a:prstGeom prst="rect">
            <a:avLst/>
          </a:prstGeom>
          <a:noFill/>
        </p:spPr>
        <p:txBody>
          <a:bodyPr wrap="square" rtlCol="0">
            <a:spAutoFit/>
          </a:bodyPr>
          <a:lstStyle/>
          <a:p>
            <a:r>
              <a:rPr lang="nl-BE" sz="1200"/>
              <a:t>Kwetsbaar</a:t>
            </a:r>
          </a:p>
        </p:txBody>
      </p:sp>
      <p:sp>
        <p:nvSpPr>
          <p:cNvPr id="147" name="Tekstvak 146">
            <a:extLst>
              <a:ext uri="{FF2B5EF4-FFF2-40B4-BE49-F238E27FC236}">
                <a16:creationId xmlns:a16="http://schemas.microsoft.com/office/drawing/2014/main" id="{C2F74230-ADDD-4C91-A2D2-0475E094B377}"/>
              </a:ext>
            </a:extLst>
          </p:cNvPr>
          <p:cNvSpPr txBox="1"/>
          <p:nvPr/>
        </p:nvSpPr>
        <p:spPr>
          <a:xfrm>
            <a:off x="4582932" y="4720389"/>
            <a:ext cx="1703902" cy="276999"/>
          </a:xfrm>
          <a:prstGeom prst="rect">
            <a:avLst/>
          </a:prstGeom>
          <a:noFill/>
        </p:spPr>
        <p:txBody>
          <a:bodyPr wrap="square" rtlCol="0">
            <a:spAutoFit/>
          </a:bodyPr>
          <a:lstStyle/>
          <a:p>
            <a:r>
              <a:rPr lang="nl-BE" sz="1150"/>
              <a:t>Last voor anderen </a:t>
            </a:r>
          </a:p>
        </p:txBody>
      </p:sp>
      <p:sp>
        <p:nvSpPr>
          <p:cNvPr id="148" name="Tekstvak 147">
            <a:extLst>
              <a:ext uri="{FF2B5EF4-FFF2-40B4-BE49-F238E27FC236}">
                <a16:creationId xmlns:a16="http://schemas.microsoft.com/office/drawing/2014/main" id="{DF95B863-5709-4514-8D9D-891177E08B7A}"/>
              </a:ext>
            </a:extLst>
          </p:cNvPr>
          <p:cNvSpPr txBox="1"/>
          <p:nvPr/>
        </p:nvSpPr>
        <p:spPr>
          <a:xfrm>
            <a:off x="6007467" y="1223780"/>
            <a:ext cx="1880982" cy="276999"/>
          </a:xfrm>
          <a:prstGeom prst="rect">
            <a:avLst/>
          </a:prstGeom>
          <a:noFill/>
        </p:spPr>
        <p:txBody>
          <a:bodyPr wrap="square" rtlCol="0">
            <a:spAutoFit/>
          </a:bodyPr>
          <a:lstStyle/>
          <a:p>
            <a:r>
              <a:rPr lang="nl-BE" sz="1200"/>
              <a:t>Paniek - angstig</a:t>
            </a:r>
          </a:p>
        </p:txBody>
      </p:sp>
      <p:sp>
        <p:nvSpPr>
          <p:cNvPr id="149" name="Tekstvak 148">
            <a:extLst>
              <a:ext uri="{FF2B5EF4-FFF2-40B4-BE49-F238E27FC236}">
                <a16:creationId xmlns:a16="http://schemas.microsoft.com/office/drawing/2014/main" id="{9812A3B1-9B06-4753-9D28-4895722F1C77}"/>
              </a:ext>
            </a:extLst>
          </p:cNvPr>
          <p:cNvSpPr txBox="1"/>
          <p:nvPr/>
        </p:nvSpPr>
        <p:spPr>
          <a:xfrm>
            <a:off x="4849998" y="1194763"/>
            <a:ext cx="746405" cy="276999"/>
          </a:xfrm>
          <a:prstGeom prst="rect">
            <a:avLst/>
          </a:prstGeom>
          <a:noFill/>
        </p:spPr>
        <p:txBody>
          <a:bodyPr wrap="square" rtlCol="0">
            <a:spAutoFit/>
          </a:bodyPr>
          <a:lstStyle/>
          <a:p>
            <a:r>
              <a:rPr lang="nl-BE" sz="1200"/>
              <a:t>Onveilig</a:t>
            </a:r>
          </a:p>
        </p:txBody>
      </p:sp>
      <p:sp>
        <p:nvSpPr>
          <p:cNvPr id="150" name="Tekstvak 149">
            <a:extLst>
              <a:ext uri="{FF2B5EF4-FFF2-40B4-BE49-F238E27FC236}">
                <a16:creationId xmlns:a16="http://schemas.microsoft.com/office/drawing/2014/main" id="{CFD003AC-9477-45BD-99BC-7517B377AF4D}"/>
              </a:ext>
            </a:extLst>
          </p:cNvPr>
          <p:cNvSpPr txBox="1"/>
          <p:nvPr/>
        </p:nvSpPr>
        <p:spPr>
          <a:xfrm>
            <a:off x="6150988" y="2067265"/>
            <a:ext cx="971160" cy="276999"/>
          </a:xfrm>
          <a:prstGeom prst="rect">
            <a:avLst/>
          </a:prstGeom>
          <a:noFill/>
        </p:spPr>
        <p:txBody>
          <a:bodyPr wrap="square" rtlCol="0">
            <a:spAutoFit/>
          </a:bodyPr>
          <a:lstStyle/>
          <a:p>
            <a:r>
              <a:rPr lang="nl-BE" sz="1200"/>
              <a:t>Gespannen</a:t>
            </a:r>
          </a:p>
        </p:txBody>
      </p:sp>
      <p:sp>
        <p:nvSpPr>
          <p:cNvPr id="151" name="Tekstvak 150">
            <a:extLst>
              <a:ext uri="{FF2B5EF4-FFF2-40B4-BE49-F238E27FC236}">
                <a16:creationId xmlns:a16="http://schemas.microsoft.com/office/drawing/2014/main" id="{F93BE389-A6FB-4B40-8ED5-FFE991ADC3A1}"/>
              </a:ext>
            </a:extLst>
          </p:cNvPr>
          <p:cNvSpPr txBox="1"/>
          <p:nvPr/>
        </p:nvSpPr>
        <p:spPr>
          <a:xfrm>
            <a:off x="6111303" y="2919751"/>
            <a:ext cx="1096340" cy="276999"/>
          </a:xfrm>
          <a:prstGeom prst="rect">
            <a:avLst/>
          </a:prstGeom>
          <a:noFill/>
        </p:spPr>
        <p:txBody>
          <a:bodyPr wrap="square" rtlCol="0">
            <a:spAutoFit/>
          </a:bodyPr>
          <a:lstStyle/>
          <a:p>
            <a:r>
              <a:rPr lang="nl-BE" sz="1200"/>
              <a:t>Overweldigd</a:t>
            </a:r>
          </a:p>
        </p:txBody>
      </p:sp>
      <p:sp>
        <p:nvSpPr>
          <p:cNvPr id="152" name="Tekstvak 151">
            <a:extLst>
              <a:ext uri="{FF2B5EF4-FFF2-40B4-BE49-F238E27FC236}">
                <a16:creationId xmlns:a16="http://schemas.microsoft.com/office/drawing/2014/main" id="{FCB91FC1-2605-4B49-90EA-B07EF78E0888}"/>
              </a:ext>
            </a:extLst>
          </p:cNvPr>
          <p:cNvSpPr txBox="1"/>
          <p:nvPr/>
        </p:nvSpPr>
        <p:spPr>
          <a:xfrm>
            <a:off x="6111303" y="3778496"/>
            <a:ext cx="1096340" cy="276999"/>
          </a:xfrm>
          <a:prstGeom prst="rect">
            <a:avLst/>
          </a:prstGeom>
          <a:noFill/>
        </p:spPr>
        <p:txBody>
          <a:bodyPr wrap="square" rtlCol="0">
            <a:spAutoFit/>
          </a:bodyPr>
          <a:lstStyle/>
          <a:p>
            <a:r>
              <a:rPr lang="nl-BE" sz="1200"/>
              <a:t>Gevangen</a:t>
            </a:r>
          </a:p>
        </p:txBody>
      </p:sp>
      <p:sp>
        <p:nvSpPr>
          <p:cNvPr id="153" name="Tekstvak 152">
            <a:extLst>
              <a:ext uri="{FF2B5EF4-FFF2-40B4-BE49-F238E27FC236}">
                <a16:creationId xmlns:a16="http://schemas.microsoft.com/office/drawing/2014/main" id="{C3E8A29D-78E9-48B4-9E2C-C7232ADA5740}"/>
              </a:ext>
            </a:extLst>
          </p:cNvPr>
          <p:cNvSpPr txBox="1"/>
          <p:nvPr/>
        </p:nvSpPr>
        <p:spPr>
          <a:xfrm>
            <a:off x="6249332" y="4706666"/>
            <a:ext cx="1096340" cy="276999"/>
          </a:xfrm>
          <a:prstGeom prst="rect">
            <a:avLst/>
          </a:prstGeom>
          <a:noFill/>
        </p:spPr>
        <p:txBody>
          <a:bodyPr wrap="square" rtlCol="0">
            <a:spAutoFit/>
          </a:bodyPr>
          <a:lstStyle/>
          <a:p>
            <a:r>
              <a:rPr lang="nl-BE" sz="1200"/>
              <a:t>Onzeker</a:t>
            </a:r>
          </a:p>
        </p:txBody>
      </p:sp>
      <p:pic>
        <p:nvPicPr>
          <p:cNvPr id="3" name="Afbeelding 3" descr="Afbeelding met Rechthoek&#10;&#10;Automatisch gegenereerde beschrijving">
            <a:extLst>
              <a:ext uri="{FF2B5EF4-FFF2-40B4-BE49-F238E27FC236}">
                <a16:creationId xmlns:a16="http://schemas.microsoft.com/office/drawing/2014/main" id="{FBD575C0-2640-EAE0-A060-A6F5D74EB5EE}"/>
              </a:ext>
            </a:extLst>
          </p:cNvPr>
          <p:cNvPicPr>
            <a:picLocks noChangeAspect="1"/>
          </p:cNvPicPr>
          <p:nvPr/>
        </p:nvPicPr>
        <p:blipFill>
          <a:blip r:embed="rId29"/>
          <a:stretch>
            <a:fillRect/>
          </a:stretch>
        </p:blipFill>
        <p:spPr>
          <a:xfrm>
            <a:off x="7373133" y="2877198"/>
            <a:ext cx="1240079" cy="994000"/>
          </a:xfrm>
          <a:prstGeom prst="rect">
            <a:avLst/>
          </a:prstGeom>
        </p:spPr>
      </p:pic>
      <p:sp>
        <p:nvSpPr>
          <p:cNvPr id="7" name="Rechthoek 6">
            <a:extLst>
              <a:ext uri="{FF2B5EF4-FFF2-40B4-BE49-F238E27FC236}">
                <a16:creationId xmlns:a16="http://schemas.microsoft.com/office/drawing/2014/main" id="{2E59B3B4-E9FD-C361-2CCC-EBD47474253C}"/>
              </a:ext>
            </a:extLst>
          </p:cNvPr>
          <p:cNvSpPr/>
          <p:nvPr/>
        </p:nvSpPr>
        <p:spPr>
          <a:xfrm>
            <a:off x="7382187" y="2877559"/>
            <a:ext cx="1223382" cy="987182"/>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BBBF1B72-9AB9-E9B6-77FA-0C5C2DA8069A}"/>
              </a:ext>
            </a:extLst>
          </p:cNvPr>
          <p:cNvSpPr txBox="1"/>
          <p:nvPr/>
        </p:nvSpPr>
        <p:spPr>
          <a:xfrm>
            <a:off x="7595861" y="3246980"/>
            <a:ext cx="8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Andere</a:t>
            </a:r>
          </a:p>
        </p:txBody>
      </p:sp>
    </p:spTree>
    <p:extLst>
      <p:ext uri="{BB962C8B-B14F-4D97-AF65-F5344CB8AC3E}">
        <p14:creationId xmlns:p14="http://schemas.microsoft.com/office/powerpoint/2010/main" val="2513277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7" restart="whenNotActive" fill="hold" evtFilter="cancelBubble" nodeType="interactiveSeq">
                <p:stCondLst>
                  <p:cond evt="onClick" delay="0">
                    <p:tgtEl>
                      <p:spTgt spid="12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12" restart="whenNotActive" fill="hold" evtFilter="cancelBubble" nodeType="interactiveSeq">
                <p:stCondLst>
                  <p:cond evt="onClick" delay="0">
                    <p:tgtEl>
                      <p:spTgt spid="13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17" restart="whenNotActive" fill="hold" evtFilter="cancelBubble" nodeType="interactiveSeq">
                <p:stCondLst>
                  <p:cond evt="onClick" delay="0">
                    <p:tgtEl>
                      <p:spTgt spid="13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22" restart="whenNotActive" fill="hold" evtFilter="cancelBubble" nodeType="interactiveSeq">
                <p:stCondLst>
                  <p:cond evt="onClick" delay="0">
                    <p:tgtEl>
                      <p:spTgt spid="15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27" restart="whenNotActive" fill="hold" evtFilter="cancelBubble" nodeType="interactiveSeq">
                <p:stCondLst>
                  <p:cond evt="onClick" delay="0">
                    <p:tgtEl>
                      <p:spTgt spid="147"/>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32" restart="whenNotActive" fill="hold" evtFilter="cancelBubble" nodeType="interactiveSeq">
                <p:stCondLst>
                  <p:cond evt="onClick" delay="0">
                    <p:tgtEl>
                      <p:spTgt spid="15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37" restart="whenNotActive" fill="hold" evtFilter="cancelBubble" nodeType="interactiveSeq">
                <p:stCondLst>
                  <p:cond evt="onClick" delay="0">
                    <p:tgtEl>
                      <p:spTgt spid="14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42" restart="whenNotActive" fill="hold" evtFilter="cancelBubble" nodeType="interactiveSeq">
                <p:stCondLst>
                  <p:cond evt="onClick" delay="0">
                    <p:tgtEl>
                      <p:spTgt spid="14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47" restart="whenNotActive" fill="hold" evtFilter="cancelBubble" nodeType="interactiveSeq">
                <p:stCondLst>
                  <p:cond evt="onClick" delay="0">
                    <p:tgtEl>
                      <p:spTgt spid="13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52" restart="whenNotActive" fill="hold" evtFilter="cancelBubble" nodeType="interactiveSeq">
                <p:stCondLst>
                  <p:cond evt="onClick" delay="0">
                    <p:tgtEl>
                      <p:spTgt spid="14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57" restart="whenNotActive" fill="hold" evtFilter="cancelBubble" nodeType="interactiveSeq">
                <p:stCondLst>
                  <p:cond evt="onClick" delay="0">
                    <p:tgtEl>
                      <p:spTgt spid="135"/>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62" restart="whenNotActive" fill="hold" evtFilter="cancelBubble" nodeType="interactiveSeq">
                <p:stCondLst>
                  <p:cond evt="onClick" delay="0">
                    <p:tgtEl>
                      <p:spTgt spid="131"/>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7" restart="whenNotActive" fill="hold" evtFilter="cancelBubble" nodeType="interactiveSeq">
                <p:stCondLst>
                  <p:cond evt="onClick" delay="0">
                    <p:tgtEl>
                      <p:spTgt spid="13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72" restart="whenNotActive" fill="hold" evtFilter="cancelBubble" nodeType="interactiveSeq">
                <p:stCondLst>
                  <p:cond evt="onClick" delay="0">
                    <p:tgtEl>
                      <p:spTgt spid="140"/>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77" restart="whenNotActive" fill="hold" evtFilter="cancelBubble" nodeType="interactiveSeq">
                <p:stCondLst>
                  <p:cond evt="onClick" delay="0">
                    <p:tgtEl>
                      <p:spTgt spid="143"/>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82" restart="whenNotActive" fill="hold" evtFilter="cancelBubble" nodeType="interactiveSeq">
                <p:stCondLst>
                  <p:cond evt="onClick" delay="0">
                    <p:tgtEl>
                      <p:spTgt spid="15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87" restart="whenNotActive" fill="hold" evtFilter="cancelBubble" nodeType="interactiveSeq">
                <p:stCondLst>
                  <p:cond evt="onClick" delay="0">
                    <p:tgtEl>
                      <p:spTgt spid="145"/>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92" restart="whenNotActive" fill="hold" evtFilter="cancelBubble" nodeType="interactiveSeq">
                <p:stCondLst>
                  <p:cond evt="onClick" delay="0">
                    <p:tgtEl>
                      <p:spTgt spid="139"/>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97" restart="whenNotActive" fill="hold" evtFilter="cancelBubble" nodeType="interactiveSeq">
                <p:stCondLst>
                  <p:cond evt="onClick" delay="0">
                    <p:tgtEl>
                      <p:spTgt spid="150"/>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102" restart="whenNotActive" fill="hold" evtFilter="cancelBubble" nodeType="interactiveSeq">
                <p:stCondLst>
                  <p:cond evt="onClick" delay="0">
                    <p:tgtEl>
                      <p:spTgt spid="144"/>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107" restart="whenNotActive" fill="hold" evtFilter="cancelBubble" nodeType="interactiveSeq">
                <p:stCondLst>
                  <p:cond evt="onClick" delay="0">
                    <p:tgtEl>
                      <p:spTgt spid="1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112" restart="whenNotActive" fill="hold" evtFilter="cancelBubble" nodeType="interactiveSeq">
                <p:stCondLst>
                  <p:cond evt="onClick" delay="0">
                    <p:tgtEl>
                      <p:spTgt spid="148"/>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17" restart="whenNotActive" fill="hold" evtFilter="cancelBubble" nodeType="interactiveSeq">
                <p:stCondLst>
                  <p:cond evt="onClick" delay="0">
                    <p:tgtEl>
                      <p:spTgt spid="141"/>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0" nodeType="clickEffect">
                                  <p:stCondLst>
                                    <p:cond delay="0"/>
                                  </p:stCondLst>
                                  <p:childTnLst>
                                    <p:set>
                                      <p:cBhvr>
                                        <p:cTn id="121"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122" restart="whenNotActive" fill="hold" evtFilter="cancelBubble" nodeType="interactiveSeq">
                <p:stCondLst>
                  <p:cond evt="onClick" delay="0">
                    <p:tgtEl>
                      <p:spTgt spid="137"/>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127" restart="whenNotActive" fill="hold" evtFilter="cancelBubble" nodeType="interactiveSeq">
                <p:stCondLst>
                  <p:cond evt="onClick" delay="0">
                    <p:tgtEl>
                      <p:spTgt spid="134"/>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grpId="0" nodeType="clickEffect">
                                  <p:stCondLst>
                                    <p:cond delay="0"/>
                                  </p:stCondLst>
                                  <p:childTnLst>
                                    <p:set>
                                      <p:cBhvr>
                                        <p:cTn id="131"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132" restart="whenNotActive" fill="hold" evtFilter="cancelBubble" nodeType="interactiveSeq">
                <p:stCondLst>
                  <p:cond evt="onClick" delay="0">
                    <p:tgtEl>
                      <p:spTgt spid="4"/>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grpId="0" nodeType="clickEffect">
                                  <p:stCondLst>
                                    <p:cond delay="0"/>
                                  </p:stCondLst>
                                  <p:childTnLst>
                                    <p:set>
                                      <p:cBhvr>
                                        <p:cTn id="13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2" grpId="0" animBg="1"/>
      <p:bldP spid="103"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7" grpId="0" animBg="1"/>
    </p:bldLst>
  </p:timing>
</p:sld>
</file>

<file path=ppt/theme/theme1.xml><?xml version="1.0" encoding="utf-8"?>
<a:theme xmlns:a="http://schemas.openxmlformats.org/drawingml/2006/main" name="Aquaculture Company Profile by Slidesgo">
  <a:themeElements>
    <a:clrScheme name="Simple Light">
      <a:dk1>
        <a:srgbClr val="000000"/>
      </a:dk1>
      <a:lt1>
        <a:srgbClr val="FFFFFF"/>
      </a:lt1>
      <a:dk2>
        <a:srgbClr val="000000"/>
      </a:dk2>
      <a:lt2>
        <a:srgbClr val="EEEEEE"/>
      </a:lt2>
      <a:accent1>
        <a:srgbClr val="9CDECF"/>
      </a:accent1>
      <a:accent2>
        <a:srgbClr val="0B5394"/>
      </a:accent2>
      <a:accent3>
        <a:srgbClr val="F8FAFB"/>
      </a:accent3>
      <a:accent4>
        <a:srgbClr val="D5F0EE"/>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AAD6C7B0CBF42B8E48160454B3730" ma:contentTypeVersion="12" ma:contentTypeDescription="Een nieuw document maken." ma:contentTypeScope="" ma:versionID="46e1510bed1a39b110331c2f662e3668">
  <xsd:schema xmlns:xsd="http://www.w3.org/2001/XMLSchema" xmlns:xs="http://www.w3.org/2001/XMLSchema" xmlns:p="http://schemas.microsoft.com/office/2006/metadata/properties" xmlns:ns2="b4e2829a-80fe-4fa4-a2ae-b64d589c91bb" xmlns:ns3="d0a5ae69-72e2-464c-8629-75b48c27d10b" targetNamespace="http://schemas.microsoft.com/office/2006/metadata/properties" ma:root="true" ma:fieldsID="b3d2eeeeed72c4fbe995abd60cb85913" ns2:_="" ns3:_="">
    <xsd:import namespace="b4e2829a-80fe-4fa4-a2ae-b64d589c91bb"/>
    <xsd:import namespace="d0a5ae69-72e2-464c-8629-75b48c27d10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2829a-80fe-4fa4-a2ae-b64d589c9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5ae69-72e2-464c-8629-75b48c27d10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bc310a6-bc46-4892-8334-51c6e9f94abd}" ma:internalName="TaxCatchAll" ma:showField="CatchAllData" ma:web="d0a5ae69-72e2-464c-8629-75b48c27d10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e2829a-80fe-4fa4-a2ae-b64d589c91bb">
      <Terms xmlns="http://schemas.microsoft.com/office/infopath/2007/PartnerControls"/>
    </lcf76f155ced4ddcb4097134ff3c332f>
    <TaxCatchAll xmlns="d0a5ae69-72e2-464c-8629-75b48c27d10b" xsi:nil="true"/>
    <SharedWithUsers xmlns="d0a5ae69-72e2-464c-8629-75b48c27d10b">
      <UserInfo>
        <DisplayName>Anneleen Caluwaerts</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70D18-E9FE-4141-A590-6AA8AB142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2829a-80fe-4fa4-a2ae-b64d589c91bb"/>
    <ds:schemaRef ds:uri="d0a5ae69-72e2-464c-8629-75b48c27d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BF16AF-00B9-41F4-A9E9-884679F75894}">
  <ds:schemaRefs>
    <ds:schemaRef ds:uri="http://schemas.microsoft.com/office/2006/documentManagement/types"/>
    <ds:schemaRef ds:uri="http://purl.org/dc/elements/1.1/"/>
    <ds:schemaRef ds:uri="http://purl.org/dc/dcmitype/"/>
    <ds:schemaRef ds:uri="b4e2829a-80fe-4fa4-a2ae-b64d589c91bb"/>
    <ds:schemaRef ds:uri="http://schemas.microsoft.com/office/infopath/2007/PartnerControls"/>
    <ds:schemaRef ds:uri="http://purl.org/dc/terms/"/>
    <ds:schemaRef ds:uri="http://www.w3.org/XML/1998/namespace"/>
    <ds:schemaRef ds:uri="http://schemas.openxmlformats.org/package/2006/metadata/core-properties"/>
    <ds:schemaRef ds:uri="d0a5ae69-72e2-464c-8629-75b48c27d10b"/>
    <ds:schemaRef ds:uri="http://schemas.microsoft.com/office/2006/metadata/properties"/>
  </ds:schemaRefs>
</ds:datastoreItem>
</file>

<file path=customXml/itemProps3.xml><?xml version="1.0" encoding="utf-8"?>
<ds:datastoreItem xmlns:ds="http://schemas.openxmlformats.org/officeDocument/2006/customXml" ds:itemID="{A15CBEFB-9790-408B-8ACB-8603A78B4E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5529</Words>
  <Application>Microsoft Office PowerPoint</Application>
  <PresentationFormat>On-screen Show (16:9)</PresentationFormat>
  <Paragraphs>366</Paragraphs>
  <Slides>54</Slides>
  <Notes>54</Notes>
  <HiddenSlides>22</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Aquaculture Company Profile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Jill Schietse</dc:creator>
  <cp:lastModifiedBy>Jill Schietse</cp:lastModifiedBy>
  <cp:revision>470</cp:revision>
  <dcterms:modified xsi:type="dcterms:W3CDTF">2023-12-06T20:15:04Z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0x010100FD9AAD6C7B0CBF42B8E48160454B3730</vt:lpwstr>
  </property>
  <property fmtid="{D5CDD505-2E9C-101B-9397-08002B2CF9AE}" pid="3" name="MediaServiceImageTags">
    <vt:lpwstr/>
  </property>
</Properties>
</file>